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257" r:id="rId2"/>
    <p:sldId id="256" r:id="rId3"/>
    <p:sldId id="393" r:id="rId4"/>
    <p:sldId id="416" r:id="rId5"/>
    <p:sldId id="396" r:id="rId6"/>
    <p:sldId id="421" r:id="rId7"/>
    <p:sldId id="405" r:id="rId8"/>
    <p:sldId id="401" r:id="rId9"/>
    <p:sldId id="398" r:id="rId10"/>
    <p:sldId id="400" r:id="rId11"/>
    <p:sldId id="404" r:id="rId12"/>
    <p:sldId id="399" r:id="rId13"/>
    <p:sldId id="397" r:id="rId14"/>
    <p:sldId id="402" r:id="rId15"/>
    <p:sldId id="414" r:id="rId16"/>
    <p:sldId id="413" r:id="rId17"/>
    <p:sldId id="406" r:id="rId18"/>
    <p:sldId id="407" r:id="rId19"/>
    <p:sldId id="417" r:id="rId20"/>
    <p:sldId id="408" r:id="rId21"/>
    <p:sldId id="409" r:id="rId22"/>
    <p:sldId id="410" r:id="rId23"/>
    <p:sldId id="411" r:id="rId24"/>
    <p:sldId id="415" r:id="rId25"/>
    <p:sldId id="418" r:id="rId26"/>
    <p:sldId id="419" r:id="rId27"/>
    <p:sldId id="420" r:id="rId2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64C"/>
    <a:srgbClr val="00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82553" autoAdjust="0"/>
  </p:normalViewPr>
  <p:slideViewPr>
    <p:cSldViewPr snapToGrid="0" snapToObjects="1">
      <p:cViewPr>
        <p:scale>
          <a:sx n="80" d="100"/>
          <a:sy n="80" d="100"/>
        </p:scale>
        <p:origin x="-1507" y="-3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" charset="0"/>
              </a:defRPr>
            </a:lvl1pPr>
          </a:lstStyle>
          <a:p>
            <a:pPr>
              <a:defRPr/>
            </a:pPr>
            <a:fld id="{DA0EAA0A-83ED-4463-AE74-F8BE5EBAAB49}" type="datetime1">
              <a:rPr lang="en-US" altLang="en-US"/>
              <a:pPr>
                <a:defRPr/>
              </a:pPr>
              <a:t>8/11/2015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8" charset="0"/>
              </a:defRPr>
            </a:lvl1pPr>
          </a:lstStyle>
          <a:p>
            <a:pPr>
              <a:defRPr/>
            </a:pPr>
            <a:fld id="{963DFEC5-A8BC-43A1-9C21-AD2AC6245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997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8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fld id="{C4C62533-8B30-42BF-BA1D-86FE6C71999C}" type="slidenum">
              <a:rPr lang="en-US" altLang="en-US" smtClean="0">
                <a:latin typeface="Calibri" pitchFamily="8" charset="0"/>
              </a:rPr>
              <a:pPr eaLnBrk="1" hangingPunct="1"/>
              <a:t>2</a:t>
            </a:fld>
            <a:endParaRPr lang="en-US" altLang="en-US" smtClean="0">
              <a:latin typeface="Calibri" pitchFamily="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DFEC5-A8BC-43A1-9C21-AD2AC624506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43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actual code for reading a texture</a:t>
            </a:r>
            <a:r>
              <a:rPr lang="en-US" baseline="0" dirty="0" smtClean="0"/>
              <a:t> or buffer – it is just placed in a queue and the callback will be called when the resource is ready to be consumed by the CPU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DFEC5-A8BC-43A1-9C21-AD2AC624506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45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DFEC5-A8BC-43A1-9C21-AD2AC624506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43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isn’t needed in </a:t>
            </a:r>
            <a:r>
              <a:rPr lang="en-US" dirty="0" err="1" smtClean="0"/>
              <a:t>Vulkan</a:t>
            </a:r>
            <a:r>
              <a:rPr lang="en-US" dirty="0" smtClean="0"/>
              <a:t>, IIRC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DFEC5-A8BC-43A1-9C21-AD2AC624506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704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isn’t needed in </a:t>
            </a:r>
            <a:r>
              <a:rPr lang="en-US" dirty="0" err="1" smtClean="0"/>
              <a:t>Vulkan</a:t>
            </a:r>
            <a:r>
              <a:rPr lang="en-US" dirty="0" smtClean="0"/>
              <a:t>, IIRC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DFEC5-A8BC-43A1-9C21-AD2AC624506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704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isn’t needed in </a:t>
            </a:r>
            <a:r>
              <a:rPr lang="en-US" dirty="0" err="1" smtClean="0"/>
              <a:t>Vulkan</a:t>
            </a:r>
            <a:r>
              <a:rPr lang="en-US" dirty="0" smtClean="0"/>
              <a:t>, IIRC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DFEC5-A8BC-43A1-9C21-AD2AC624506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70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B36B-ECF2-4E09-B55F-7814E7976337}" type="datetime1">
              <a:rPr lang="en-US" altLang="en-US"/>
              <a:pPr>
                <a:defRPr/>
              </a:pPr>
              <a:t>8/11/2015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91C7D-8C48-4E5A-9436-08F868EA0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39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7E3C-E0F9-4170-8957-4CE9963D55CD}" type="datetime1">
              <a:rPr lang="en-US" altLang="en-US"/>
              <a:pPr>
                <a:defRPr/>
              </a:pPr>
              <a:t>8/11/2015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33CC-F56A-4CFB-8425-7052F37023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7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B524E-19BE-49A2-8E00-F7A2FF6E09A9}" type="datetime1">
              <a:rPr lang="en-US" altLang="en-US"/>
              <a:pPr>
                <a:defRPr/>
              </a:pPr>
              <a:t>8/11/2015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9A1A-4E37-47E0-9858-1E44EE2CE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99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4486-3640-4BD5-A5CF-4B332B45EF9F}" type="datetime1">
              <a:rPr lang="en-US" altLang="en-US"/>
              <a:pPr>
                <a:defRPr/>
              </a:pPr>
              <a:t>8/11/2015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E277-3034-45B8-9A64-D55F84FF6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20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28C53-73EC-41BF-92E4-F2C050C69A67}" type="datetime1">
              <a:rPr lang="en-US" altLang="en-US"/>
              <a:pPr>
                <a:defRPr/>
              </a:pPr>
              <a:t>8/11/2015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BB9D-4C1A-4193-8BA4-8A0615C24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1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5C381-B640-4F55-9908-6357E865701E}" type="datetime1">
              <a:rPr lang="en-US" altLang="en-US"/>
              <a:pPr>
                <a:defRPr/>
              </a:pPr>
              <a:t>8/11/2015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CE9C2-4020-4BCB-B60B-FA671DEEAE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3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4733-A91D-4A41-A714-EC395C06E3C0}" type="datetime1">
              <a:rPr lang="en-US" altLang="en-US"/>
              <a:pPr>
                <a:defRPr/>
              </a:pPr>
              <a:t>8/11/2015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CA75-1E99-4B63-BDAC-852240CA0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35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2879-4A86-4C57-B76C-6AFA46F9ABB9}" type="datetime1">
              <a:rPr lang="en-US" altLang="en-US"/>
              <a:pPr>
                <a:defRPr/>
              </a:pPr>
              <a:t>8/11/2015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F597-EC10-4CE6-9F3A-6EAA3CD15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12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8566-00FB-4DD7-BB7C-0A61C23B615D}" type="datetime1">
              <a:rPr lang="en-US" altLang="en-US"/>
              <a:pPr>
                <a:defRPr/>
              </a:pPr>
              <a:t>8/11/2015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0343C-45B1-44C3-ABEA-A45A3C942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3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B5D6-CDDF-452D-A96D-3B0BAE36F2EC}" type="datetime1">
              <a:rPr lang="en-US" altLang="en-US"/>
              <a:pPr>
                <a:defRPr/>
              </a:pPr>
              <a:t>8/11/2015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FB1C9-979C-447B-85B3-B2194C5E4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66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3512-0F1C-44D7-8BB5-FBE3776EB776}" type="datetime1">
              <a:rPr lang="en-US" altLang="en-US"/>
              <a:pPr>
                <a:defRPr/>
              </a:pPr>
              <a:t>8/11/2015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3B07-471D-4280-AC27-0EDA43848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08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5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853E51-F666-4909-B0B7-13D01836DA08}" type="datetime1">
              <a:rPr lang="en-US" altLang="en-US"/>
              <a:pPr>
                <a:defRPr/>
              </a:pPr>
              <a:t>8/11/2015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A6C1"/>
                </a:solidFill>
              </a:defRPr>
            </a:lvl1pPr>
          </a:lstStyle>
          <a:p>
            <a:pPr>
              <a:defRPr/>
            </a:pPr>
            <a:fld id="{6DBFB01E-FD84-4EBE-858D-9A8A47FFC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Demi Cond" pitchFamily="34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Demi Cond" pitchFamily="34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Demi Cond" pitchFamily="34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Demi Cond" pitchFamily="34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dan.baker@oxidegame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S15_ma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1975" y="1198661"/>
            <a:ext cx="6315075" cy="35394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QUEUED_FRAMES 2</a:t>
            </a:r>
          </a:p>
          <a:p>
            <a:endParaRPr lang="en-US" sz="1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Frame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ID3D12Fence *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pFence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uFenceValue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DeleteList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&lt;ID3D12Resource*&gt;   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ResourceDeleteList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DeleteList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DescriptorSetSlot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SlotList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ID3D12CommandAllocator        *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pCommandAllocator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ID3D12Resource 				*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pDynamicData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						*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pDynamicPlace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ID3D12DescriptorHeap           *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pDynamicDescriptors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ReadBackList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ReadBacks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g_uCurrentFrame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g_Frames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[QUEUED_FRAMES];</a:t>
            </a:r>
            <a:endParaRPr lang="en-US" sz="1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1975" y="1198661"/>
            <a:ext cx="8267700" cy="332398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g_uCurrentFrame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g_Frames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[QUEUED_FRAMES];</a:t>
            </a:r>
          </a:p>
          <a:p>
            <a:endParaRPr lang="en-US" sz="1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DeleteList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g_GlobalDeleteList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 D3D12, we don’t need separate commands buffers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because it’s the memory of the command that must be 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//unique per frame, not the command buffer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ID3D12CommandBuffer *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pCommandList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//When resources are created, there may be GPU commands that need to be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//executed. In our system This queue will be submitted before any other //requests</a:t>
            </a:r>
            <a:endParaRPr lang="en-US" sz="1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ResourceCreationList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g_CreationList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ResourceCreatoinTransitionList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g_TransitionList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/>
            <a:r>
              <a:rPr lang="en-US" dirty="0" smtClean="0"/>
              <a:t>Waits on GPU Fence </a:t>
            </a:r>
          </a:p>
          <a:p>
            <a:pPr marL="571500" indent="-514350"/>
            <a:r>
              <a:rPr lang="en-US" dirty="0" smtClean="0"/>
              <a:t>Maps dynamic memory buffers</a:t>
            </a:r>
          </a:p>
          <a:p>
            <a:pPr lvl="1"/>
            <a:r>
              <a:rPr lang="en-US" dirty="0" smtClean="0"/>
              <a:t>(No evidence that GPU memory needs to be </a:t>
            </a:r>
            <a:r>
              <a:rPr lang="en-US" dirty="0" err="1" smtClean="0"/>
              <a:t>persisently</a:t>
            </a:r>
            <a:r>
              <a:rPr lang="en-US" dirty="0" smtClean="0"/>
              <a:t> mapped)</a:t>
            </a:r>
          </a:p>
          <a:p>
            <a:pPr marL="571500" indent="-514350"/>
            <a:r>
              <a:rPr lang="en-US" dirty="0" smtClean="0"/>
              <a:t>Reset Command allocator (or </a:t>
            </a:r>
            <a:r>
              <a:rPr lang="en-US" dirty="0" err="1" smtClean="0"/>
              <a:t>cmd</a:t>
            </a:r>
            <a:r>
              <a:rPr lang="en-US" dirty="0" smtClean="0"/>
              <a:t> buffer)</a:t>
            </a:r>
          </a:p>
          <a:p>
            <a:pPr marL="571500" indent="-514350"/>
            <a:r>
              <a:rPr lang="en-US" dirty="0" smtClean="0"/>
              <a:t>Perform read backs 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33930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BeginFrame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1975" y="1198661"/>
            <a:ext cx="8201025" cy="36009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//Select our frame</a:t>
            </a: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ThisFrameData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g_Frames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g_uCurrentFrame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2];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//Wait on the fence</a:t>
            </a: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ThisFrameData.pFence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SetEventOnCompletion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ThisFrameData.uFenceValue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	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hFenceEvent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WaitForSingleObject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hFenceEvent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MaximumWaitTime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//Delete the resources associated with this 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DeleteResources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ThisFrame.ResourceDeleteList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//Reset The command Buffer</a:t>
            </a: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ThisFrameData.pCommandAllocator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-&gt;Reset();</a:t>
            </a:r>
          </a:p>
          <a:p>
            <a:endParaRPr lang="en-US" sz="12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//Process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Readbacks</a:t>
            </a:r>
            <a:endParaRPr lang="en-US" sz="12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ReadBackGPUData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ThisFrameData.ReadBacks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2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//map memory for dynamic use for this frame (Dynamic UBOs)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ThisFrameData.pDynamicData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-&gt;map(0, NULL, &amp;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ThisFrameData.pDynamicePlace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401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029575" cy="2524124"/>
          </a:xfrm>
        </p:spPr>
        <p:txBody>
          <a:bodyPr/>
          <a:lstStyle/>
          <a:p>
            <a:r>
              <a:rPr lang="en-US" sz="2400" dirty="0" smtClean="0"/>
              <a:t>Creating resources doesn’t cause a hazard – because GPU can’t be using the resource yet</a:t>
            </a:r>
          </a:p>
          <a:p>
            <a:r>
              <a:rPr lang="en-US" sz="2400" dirty="0" smtClean="0"/>
              <a:t>However, GPU commands may be required before resource can be used</a:t>
            </a:r>
          </a:p>
          <a:p>
            <a:pPr lvl="1"/>
            <a:r>
              <a:rPr lang="en-US" sz="2000" dirty="0" smtClean="0"/>
              <a:t>Resource needs to be populated</a:t>
            </a:r>
          </a:p>
          <a:p>
            <a:r>
              <a:rPr lang="en-US" sz="2400" dirty="0" smtClean="0"/>
              <a:t>General strategy – place contents into a buffer, issue a </a:t>
            </a:r>
            <a:r>
              <a:rPr lang="en-US" sz="2400" dirty="0" err="1" smtClean="0"/>
              <a:t>GPUCopyResource</a:t>
            </a:r>
            <a:r>
              <a:rPr lang="en-US" sz="2400" dirty="0" smtClean="0"/>
              <a:t> </a:t>
            </a:r>
            <a:r>
              <a:rPr lang="en-US" sz="2400" dirty="0" err="1" smtClean="0"/>
              <a:t>comand</a:t>
            </a:r>
            <a:r>
              <a:rPr lang="en-US" sz="2400" dirty="0" smtClean="0"/>
              <a:t>. Place command into special buffer which drains before the rest of our frame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0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Resource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1975" y="1198661"/>
            <a:ext cx="8201025" cy="34163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sz="12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CreateResource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D3D12_RESOURE_STATES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InitialState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//Create Staging Resource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pResource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CreateResource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(…);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if(Data)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pStagingResource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CreateStagingResource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(…);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CopyEntry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Copy(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pResource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pStagingResource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g_CreationList.push_back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(Copy)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//Add to our transition resource, different resources have different states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D3D12_RESOURCE_STATES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DefaultState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GetDefaultState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pResource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DefaultState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InitialState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g_ResourceTransitionList.AddTransition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pResource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DefaultState,InitialState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2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029575" cy="2524124"/>
          </a:xfrm>
        </p:spPr>
        <p:txBody>
          <a:bodyPr/>
          <a:lstStyle/>
          <a:p>
            <a:r>
              <a:rPr lang="en-US" sz="2400" dirty="0" smtClean="0"/>
              <a:t>Deleting won’t happen right away</a:t>
            </a:r>
          </a:p>
          <a:p>
            <a:pPr lvl="1"/>
            <a:r>
              <a:rPr lang="en-US" sz="2400" dirty="0" smtClean="0"/>
              <a:t>Basic idea, we will add it to the frame when we submit</a:t>
            </a:r>
            <a:endParaRPr lang="en-US" sz="2400" dirty="0"/>
          </a:p>
          <a:p>
            <a:pPr lvl="1"/>
            <a:r>
              <a:rPr lang="en-US" sz="2400" dirty="0" smtClean="0"/>
              <a:t>Use a separate queue so that app doesn’t not need to be between </a:t>
            </a:r>
            <a:r>
              <a:rPr lang="en-US" sz="2400" dirty="0" err="1" smtClean="0"/>
              <a:t>beginframe</a:t>
            </a:r>
            <a:r>
              <a:rPr lang="en-US" sz="2400" dirty="0" smtClean="0"/>
              <a:t> and </a:t>
            </a:r>
            <a:r>
              <a:rPr lang="en-US" sz="2400" dirty="0" err="1" smtClean="0"/>
              <a:t>processframe</a:t>
            </a:r>
            <a:endParaRPr lang="en-US" sz="2400" dirty="0" smtClean="0"/>
          </a:p>
          <a:p>
            <a:pPr lvl="1"/>
            <a:r>
              <a:rPr lang="en-US" sz="2400" dirty="0" smtClean="0"/>
              <a:t>Going to drain everything in this queue to the frame data at the submit time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14449" y="3848100"/>
            <a:ext cx="6315075" cy="116955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oid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DeleteResource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(ID3D12Resource *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pResource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g_GlobalDeleteList.push_back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pResource</a:t>
            </a:r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GPU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Always awkward and poorly defined in current APIs</a:t>
            </a:r>
          </a:p>
          <a:p>
            <a:pPr lvl="1"/>
            <a:r>
              <a:rPr lang="en-US" sz="2000" dirty="0" smtClean="0"/>
              <a:t>Often a GPU flush would be required up to the point of where the request was made</a:t>
            </a:r>
          </a:p>
          <a:p>
            <a:r>
              <a:rPr lang="en-US" sz="2000" dirty="0" smtClean="0"/>
              <a:t>Next-gen APIs make it possible to read back GPU resources without stalling the pipeline</a:t>
            </a:r>
          </a:p>
          <a:p>
            <a:pPr lvl="1"/>
            <a:r>
              <a:rPr lang="en-US" sz="2000" dirty="0" smtClean="0"/>
              <a:t>But… Read back will occur after the entire frame is complete,</a:t>
            </a:r>
          </a:p>
          <a:p>
            <a:pPr lvl="1"/>
            <a:r>
              <a:rPr lang="en-US" sz="2000" dirty="0" smtClean="0"/>
              <a:t>If multiple read backs on the same buffer are required, a temp buffer should be created for each </a:t>
            </a:r>
            <a:r>
              <a:rPr lang="en-US" sz="2000" dirty="0" err="1" smtClean="0"/>
              <a:t>readback</a:t>
            </a:r>
            <a:r>
              <a:rPr lang="en-US" sz="2000" dirty="0" smtClean="0"/>
              <a:t> and a GPU copy issued to capture the </a:t>
            </a:r>
            <a:r>
              <a:rPr lang="en-US" sz="2000" dirty="0" err="1" smtClean="0"/>
              <a:t>readback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8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GPU resources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Readbacks</a:t>
            </a:r>
            <a:r>
              <a:rPr lang="en-US" sz="2000" dirty="0" smtClean="0"/>
              <a:t> will be placed into the current frame’s </a:t>
            </a:r>
            <a:r>
              <a:rPr lang="en-US" sz="2000" dirty="0" err="1" smtClean="0"/>
              <a:t>readback</a:t>
            </a:r>
            <a:r>
              <a:rPr lang="en-US" sz="2000" dirty="0" smtClean="0"/>
              <a:t> queue</a:t>
            </a:r>
          </a:p>
          <a:p>
            <a:r>
              <a:rPr lang="en-US" sz="2000" dirty="0" smtClean="0"/>
              <a:t>Part of a </a:t>
            </a:r>
            <a:r>
              <a:rPr lang="en-US" sz="2000" dirty="0" err="1" smtClean="0"/>
              <a:t>readback</a:t>
            </a:r>
            <a:r>
              <a:rPr lang="en-US" sz="2000" dirty="0" smtClean="0"/>
              <a:t> request is a delegate (function callback) which will be called once the GPU resource has been mapped to the CPU space.</a:t>
            </a:r>
          </a:p>
          <a:p>
            <a:r>
              <a:rPr lang="en-US" sz="2000" dirty="0" smtClean="0"/>
              <a:t>App should handle the </a:t>
            </a:r>
            <a:r>
              <a:rPr lang="en-US" sz="2000" dirty="0" err="1" smtClean="0"/>
              <a:t>readbacks</a:t>
            </a:r>
            <a:r>
              <a:rPr lang="en-US" sz="2000" dirty="0" smtClean="0"/>
              <a:t> </a:t>
            </a:r>
            <a:r>
              <a:rPr lang="en-US" sz="2000" dirty="0" err="1" smtClean="0"/>
              <a:t>asyncronously</a:t>
            </a:r>
            <a:r>
              <a:rPr lang="en-US" sz="2000" dirty="0" smtClean="0"/>
              <a:t>, in this example all </a:t>
            </a:r>
            <a:r>
              <a:rPr lang="en-US" sz="2000" dirty="0" err="1" smtClean="0"/>
              <a:t>readbacks</a:t>
            </a:r>
            <a:r>
              <a:rPr lang="en-US" sz="2000" dirty="0" smtClean="0"/>
              <a:t> will be handled at </a:t>
            </a:r>
            <a:r>
              <a:rPr lang="en-US" sz="2000" dirty="0" err="1" smtClean="0"/>
              <a:t>BeginFrame</a:t>
            </a:r>
            <a:endParaRPr lang="en-US" sz="2000" dirty="0"/>
          </a:p>
          <a:p>
            <a:r>
              <a:rPr lang="en-US" sz="2000" dirty="0" smtClean="0"/>
              <a:t>In this manner, memory </a:t>
            </a:r>
            <a:r>
              <a:rPr lang="en-US" sz="2000" dirty="0" err="1" smtClean="0"/>
              <a:t>readbacks</a:t>
            </a:r>
            <a:r>
              <a:rPr lang="en-US" sz="2000" dirty="0" smtClean="0"/>
              <a:t> will no longer stall the GPU, but </a:t>
            </a:r>
            <a:r>
              <a:rPr lang="en-US" sz="2000" dirty="0" err="1" smtClean="0"/>
              <a:t>readbacks</a:t>
            </a:r>
            <a:r>
              <a:rPr lang="en-US" sz="2000" dirty="0" smtClean="0"/>
              <a:t> will occur 2 frames after they are requested if 2 frames are queued </a:t>
            </a:r>
          </a:p>
        </p:txBody>
      </p:sp>
    </p:spTree>
    <p:extLst>
      <p:ext uri="{BB962C8B-B14F-4D97-AF65-F5344CB8AC3E}">
        <p14:creationId xmlns:p14="http://schemas.microsoft.com/office/powerpoint/2010/main" val="24920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GPU resources cont.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1975" y="1151036"/>
            <a:ext cx="8201025" cy="230832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AsycnReadResource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ResourceHandle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Handle, System::Buffer *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pData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GraphicsSignal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SignalFunc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uint32 </a:t>
            </a:r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uiUserData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ResourceReadBackRequest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Readback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Readback.pData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=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pData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Readback.Resource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= Handle;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Readback.uiUserData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uiUserData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Readback.SignalFunc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SignalFunc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Readback.iRequestedFrame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g_uFrame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g_ResourceReadbackList.PushItems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Readback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1);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0"/>
          <p:cNvSpPr>
            <a:spLocks noGrp="1"/>
          </p:cNvSpPr>
          <p:nvPr>
            <p:ph type="ctrTitle"/>
          </p:nvPr>
        </p:nvSpPr>
        <p:spPr>
          <a:xfrm>
            <a:off x="3652838" y="1714500"/>
            <a:ext cx="5491162" cy="3429000"/>
          </a:xfrm>
          <a:solidFill>
            <a:srgbClr val="41464C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en-US" sz="2200" dirty="0" smtClean="0">
                <a:ea typeface="ＭＳ Ｐゴシック" pitchFamily="8" charset="-128"/>
              </a:rPr>
              <a:t>Setting up your frame</a:t>
            </a:r>
            <a:br>
              <a:rPr lang="en-US" altLang="en-US" sz="2200" dirty="0" smtClean="0">
                <a:ea typeface="ＭＳ Ｐゴシック" pitchFamily="8" charset="-128"/>
              </a:rPr>
            </a:br>
            <a:r>
              <a:rPr lang="en-US" altLang="en-US" sz="2200" dirty="0" smtClean="0">
                <a:ea typeface="ＭＳ Ｐゴシック" pitchFamily="8" charset="-128"/>
              </a:rPr>
              <a:t>How do deal with an asynchronous world</a:t>
            </a:r>
            <a:r>
              <a:rPr lang="en-US" altLang="en-US" sz="2400" dirty="0" smtClean="0">
                <a:ea typeface="ＭＳ Ｐゴシック" pitchFamily="8" charset="-128"/>
              </a:rPr>
              <a:t/>
            </a:r>
            <a:br>
              <a:rPr lang="en-US" altLang="en-US" sz="2400" dirty="0" smtClean="0">
                <a:ea typeface="ＭＳ Ｐゴシック" pitchFamily="8" charset="-128"/>
              </a:rPr>
            </a:br>
            <a:r>
              <a:rPr lang="en-US" altLang="en-US" sz="2400" dirty="0" smtClean="0">
                <a:ea typeface="ＭＳ Ｐゴシック" pitchFamily="8" charset="-128"/>
              </a:rPr>
              <a:t/>
            </a:r>
            <a:br>
              <a:rPr lang="en-US" altLang="en-US" sz="2400" dirty="0" smtClean="0">
                <a:ea typeface="ＭＳ Ｐゴシック" pitchFamily="8" charset="-128"/>
              </a:rPr>
            </a:br>
            <a:r>
              <a:rPr lang="en-US" altLang="en-US" sz="1800" dirty="0" smtClean="0">
                <a:latin typeface="+mn-lt"/>
                <a:ea typeface="ＭＳ Ｐゴシック" pitchFamily="8" charset="-128"/>
              </a:rPr>
              <a:t>Dan Baker</a:t>
            </a:r>
            <a:br>
              <a:rPr lang="en-US" altLang="en-US" sz="1800" dirty="0" smtClean="0">
                <a:latin typeface="+mn-lt"/>
                <a:ea typeface="ＭＳ Ｐゴシック" pitchFamily="8" charset="-128"/>
              </a:rPr>
            </a:br>
            <a:r>
              <a:rPr lang="en-US" altLang="en-US" sz="1800" dirty="0" smtClean="0">
                <a:latin typeface="+mn-lt"/>
                <a:ea typeface="ＭＳ Ｐゴシック" pitchFamily="8" charset="-128"/>
              </a:rPr>
              <a:t>Oxide Games</a:t>
            </a:r>
          </a:p>
        </p:txBody>
      </p:sp>
      <p:sp>
        <p:nvSpPr>
          <p:cNvPr id="42" name="Subtitle 41"/>
          <p:cNvSpPr>
            <a:spLocks noGrp="1"/>
          </p:cNvSpPr>
          <p:nvPr>
            <p:ph type="subTitle" idx="1"/>
          </p:nvPr>
        </p:nvSpPr>
        <p:spPr>
          <a:xfrm>
            <a:off x="0" y="1714500"/>
            <a:ext cx="3652838" cy="3429000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3076" name="Picture 42" descr="S15_su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/>
            <a:r>
              <a:rPr lang="en-US" sz="2400" dirty="0" smtClean="0"/>
              <a:t>GPU resources are tracked-commit/</a:t>
            </a:r>
            <a:r>
              <a:rPr lang="en-US" sz="2400" dirty="0" err="1" smtClean="0"/>
              <a:t>uncommit</a:t>
            </a:r>
            <a:r>
              <a:rPr lang="en-US" sz="2400" dirty="0" smtClean="0"/>
              <a:t> as required</a:t>
            </a:r>
          </a:p>
          <a:p>
            <a:pPr marL="571500" indent="-514350"/>
            <a:r>
              <a:rPr lang="en-US" sz="2400" dirty="0" smtClean="0"/>
              <a:t>Command buffers are submitted</a:t>
            </a:r>
          </a:p>
          <a:p>
            <a:pPr marL="571500" indent="-514350"/>
            <a:r>
              <a:rPr lang="en-US" sz="2400" dirty="0" smtClean="0"/>
              <a:t>Fence value is incremented/Fence is tagged</a:t>
            </a:r>
          </a:p>
          <a:p>
            <a:pPr marL="571500" indent="-514350"/>
            <a:r>
              <a:rPr lang="en-US" sz="2400" dirty="0" smtClean="0"/>
              <a:t>Delete requests are propagated to frame’s delete list</a:t>
            </a:r>
          </a:p>
          <a:p>
            <a:pPr marL="571500" indent="-514350"/>
            <a:r>
              <a:rPr lang="en-US" sz="2400" dirty="0" smtClean="0"/>
              <a:t>Present is called</a:t>
            </a:r>
          </a:p>
        </p:txBody>
      </p:sp>
    </p:spTree>
    <p:extLst>
      <p:ext uri="{BB962C8B-B14F-4D97-AF65-F5344CB8AC3E}">
        <p14:creationId xmlns:p14="http://schemas.microsoft.com/office/powerpoint/2010/main" val="19587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Resources (Simple)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Create a </a:t>
            </a:r>
            <a:r>
              <a:rPr lang="en-US" sz="2000" dirty="0" err="1" smtClean="0"/>
              <a:t>lastFrameUsed</a:t>
            </a:r>
            <a:r>
              <a:rPr lang="en-US" sz="2000" dirty="0" smtClean="0"/>
              <a:t> for every resource</a:t>
            </a:r>
          </a:p>
          <a:p>
            <a:pPr lvl="1"/>
            <a:r>
              <a:rPr lang="en-US" sz="2000" dirty="0" smtClean="0"/>
              <a:t>When resource is bound during a command creation time, update this </a:t>
            </a:r>
            <a:r>
              <a:rPr lang="en-US" sz="2000" dirty="0" err="1" smtClean="0"/>
              <a:t>lastFrameUsed</a:t>
            </a:r>
            <a:r>
              <a:rPr lang="en-US" sz="2000" dirty="0" smtClean="0"/>
              <a:t> value</a:t>
            </a:r>
          </a:p>
          <a:p>
            <a:r>
              <a:rPr lang="en-US" sz="2000" dirty="0" err="1" smtClean="0"/>
              <a:t>ResourceSets</a:t>
            </a:r>
            <a:r>
              <a:rPr lang="en-US" sz="2000" dirty="0" smtClean="0"/>
              <a:t> in Nitrous have a list of resources so that tracking doesn’t have to happen individually</a:t>
            </a:r>
          </a:p>
          <a:p>
            <a:r>
              <a:rPr lang="en-US" sz="2000" dirty="0" smtClean="0"/>
              <a:t>During submit, walk the list of all resources and commit or </a:t>
            </a:r>
            <a:r>
              <a:rPr lang="en-US" sz="2000" dirty="0" err="1" smtClean="0"/>
              <a:t>uncommit</a:t>
            </a:r>
            <a:r>
              <a:rPr lang="en-US" sz="2000" dirty="0" smtClean="0"/>
              <a:t> resources as known to be used or not used</a:t>
            </a:r>
          </a:p>
          <a:p>
            <a:r>
              <a:rPr lang="en-US" sz="2000" dirty="0" smtClean="0"/>
              <a:t>Will guarantee that no resources are referenced that aren’t </a:t>
            </a:r>
            <a:r>
              <a:rPr lang="en-US" sz="2000" dirty="0" err="1" smtClean="0"/>
              <a:t>commited</a:t>
            </a:r>
            <a:endParaRPr lang="en-US" sz="2000" dirty="0" smtClean="0"/>
          </a:p>
          <a:p>
            <a:r>
              <a:rPr lang="en-US" sz="2000" dirty="0" smtClean="0"/>
              <a:t>Remember Index buffers and Render targets are resources!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962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And Present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1975" y="1151036"/>
            <a:ext cx="8201025" cy="378565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sz="12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//any resources that were created should be done before the next submissions</a:t>
            </a: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pResourceCommandBuffer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ProcessCreationCommands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g_ResourceCreationList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TransitionCommandBuffer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ProcessTransitionCommands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g_TransitionList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2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//map memory for dynamic use for this frame (Dynamic UBOs)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ThisFrameData.pDynamicData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unmap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//Dump everything from our delete list to this frames delete queue</a:t>
            </a: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CopyList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ThisFrameData.ResourceDeleteList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g_GlobalDeleteList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//Submit command buffers, make sure the resource creation ones get submitted first</a:t>
            </a: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pCommandQueue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-&gt;Submit(…);</a:t>
            </a:r>
          </a:p>
          <a:p>
            <a:endParaRPr lang="en-US" sz="12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//Increment the fence, then set up the fence</a:t>
            </a: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ThisFrameData.uFenceValue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++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g_uFenceValue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pCommandQueue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-&gt;Signal(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ThisFrameData.pFence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g_uFenceValue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2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pSwapChainDevice</a:t>
            </a:r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-&gt;Present(…);</a:t>
            </a:r>
          </a:p>
        </p:txBody>
      </p:sp>
    </p:spTree>
    <p:extLst>
      <p:ext uri="{BB962C8B-B14F-4D97-AF65-F5344CB8AC3E}">
        <p14:creationId xmlns:p14="http://schemas.microsoft.com/office/powerpoint/2010/main" val="3697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threading the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Windows is still a </a:t>
            </a:r>
            <a:r>
              <a:rPr lang="en-US" sz="2400" dirty="0" err="1" smtClean="0"/>
              <a:t>crufty</a:t>
            </a:r>
            <a:r>
              <a:rPr lang="en-US" sz="2400" dirty="0" smtClean="0"/>
              <a:t> system, thread limitations exist</a:t>
            </a:r>
          </a:p>
          <a:p>
            <a:pPr lvl="1"/>
            <a:r>
              <a:rPr lang="en-US" sz="2400" dirty="0" smtClean="0"/>
              <a:t>Present will communicate to application via a windows message</a:t>
            </a:r>
          </a:p>
          <a:p>
            <a:pPr lvl="1"/>
            <a:r>
              <a:rPr lang="en-US" sz="2400" dirty="0" smtClean="0"/>
              <a:t>During full screen transitions, will </a:t>
            </a:r>
            <a:r>
              <a:rPr lang="en-US" sz="2400" smtClean="0"/>
              <a:t>post a WM_SIZE </a:t>
            </a:r>
            <a:r>
              <a:rPr lang="en-US" sz="2400" dirty="0" smtClean="0"/>
              <a:t>message which then expects the app to call </a:t>
            </a:r>
            <a:r>
              <a:rPr lang="en-US" sz="2400" dirty="0" err="1" smtClean="0"/>
              <a:t>resizebackbuffers</a:t>
            </a:r>
            <a:r>
              <a:rPr lang="en-US" sz="2400" dirty="0" smtClean="0"/>
              <a:t> on the swap chain</a:t>
            </a:r>
          </a:p>
          <a:p>
            <a:pPr lvl="1"/>
            <a:r>
              <a:rPr lang="en-US" sz="2400" dirty="0" smtClean="0"/>
              <a:t>If message pump happens before this message is posted… will deadlock</a:t>
            </a:r>
          </a:p>
        </p:txBody>
      </p:sp>
    </p:spTree>
    <p:extLst>
      <p:ext uri="{BB962C8B-B14F-4D97-AF65-F5344CB8AC3E}">
        <p14:creationId xmlns:p14="http://schemas.microsoft.com/office/powerpoint/2010/main" val="25716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 Chain in Windows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D3D12 does not support copy mechanics for present</a:t>
            </a:r>
          </a:p>
          <a:p>
            <a:r>
              <a:rPr lang="en-US" sz="2400" dirty="0" smtClean="0"/>
              <a:t>Application must use FLIP mode for DXGI </a:t>
            </a:r>
            <a:r>
              <a:rPr lang="en-US" sz="2400" dirty="0" err="1" smtClean="0"/>
              <a:t>Swapchain</a:t>
            </a:r>
            <a:endParaRPr lang="en-US" sz="2400" dirty="0" smtClean="0"/>
          </a:p>
          <a:p>
            <a:r>
              <a:rPr lang="en-US" sz="2400" dirty="0" smtClean="0"/>
              <a:t>Currently, if </a:t>
            </a:r>
            <a:r>
              <a:rPr lang="en-US" sz="2400" dirty="0" err="1" smtClean="0"/>
              <a:t>vsync</a:t>
            </a:r>
            <a:r>
              <a:rPr lang="en-US" sz="2400" dirty="0" smtClean="0"/>
              <a:t> is disabled will need more then 2 back buffers (e.g. 4+), to get higher then monitor refresh flips</a:t>
            </a:r>
          </a:p>
          <a:p>
            <a:pPr lvl="1"/>
            <a:r>
              <a:rPr lang="en-US" sz="2000" dirty="0" smtClean="0"/>
              <a:t>(To be fixed soon?)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2450" y="3402021"/>
            <a:ext cx="8201025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uFrameIndex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g_uFrame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 </a:t>
            </a:r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g_cBackBufferCount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g_pSwapChain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GetBuffer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uuidof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(ID3D12Resource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&amp;</a:t>
            </a:r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g_pCurrentBackBuffer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the render target view with the back buffer pointer.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g_pD3DDevice12&gt;</a:t>
            </a:r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CreateRenderTargetView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g_pCurrentBackBuffer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NULL, </a:t>
            </a:r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g_BackBufferView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2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Ashes of the Singularity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Benchmark available to press this </a:t>
            </a:r>
            <a:r>
              <a:rPr lang="en-US" sz="2400" dirty="0" err="1" smtClean="0"/>
              <a:t>thursday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Early access later this month (if all goes to plan)</a:t>
            </a:r>
          </a:p>
          <a:p>
            <a:r>
              <a:rPr lang="en-US" sz="2400" dirty="0" smtClean="0"/>
              <a:t>Only slowness of current GPUs prevents D3D12 from being </a:t>
            </a:r>
            <a:r>
              <a:rPr lang="en-US" sz="2400" dirty="0" err="1" smtClean="0"/>
              <a:t>embarrisingly</a:t>
            </a:r>
            <a:r>
              <a:rPr lang="en-US" sz="2400" dirty="0" smtClean="0"/>
              <a:t> faster</a:t>
            </a:r>
          </a:p>
          <a:p>
            <a:pPr lvl="1"/>
            <a:r>
              <a:rPr lang="en-US" sz="2400" dirty="0" smtClean="0"/>
              <a:t>But benchmark can project performance on a faster GPU</a:t>
            </a:r>
          </a:p>
          <a:p>
            <a:pPr lvl="1"/>
            <a:r>
              <a:rPr lang="en-US" sz="2400" dirty="0" smtClean="0"/>
              <a:t>Next years GPUS will be 200%+ </a:t>
            </a:r>
            <a:r>
              <a:rPr lang="en-US" sz="2400" dirty="0"/>
              <a:t>f</a:t>
            </a:r>
            <a:r>
              <a:rPr lang="en-US" sz="2400" dirty="0" smtClean="0"/>
              <a:t>aster then DX11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3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1063625"/>
            <a:ext cx="6886575" cy="38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 questions </a:t>
            </a:r>
            <a:r>
              <a:rPr lang="en-US" dirty="0" smtClean="0">
                <a:hlinkClick r:id="rId2"/>
              </a:rPr>
              <a:t>dan.baker@oxidegames.com</a:t>
            </a:r>
            <a:endParaRPr lang="en-US" dirty="0" smtClean="0"/>
          </a:p>
          <a:p>
            <a:r>
              <a:rPr lang="en-US" dirty="0" smtClean="0"/>
              <a:t>Press questions: </a:t>
            </a:r>
            <a:r>
              <a:rPr lang="en-US" dirty="0"/>
              <a:t>Stephanie Tinsley </a:t>
            </a:r>
            <a:r>
              <a:rPr lang="en-US" dirty="0" smtClean="0"/>
              <a:t>Stephanie@Tinsley-PR.com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in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API design: driver/API (mostly) responsible for synchronicity</a:t>
            </a:r>
          </a:p>
          <a:p>
            <a:r>
              <a:rPr lang="en-US" dirty="0" smtClean="0"/>
              <a:t>Now it is your responsibility</a:t>
            </a:r>
          </a:p>
          <a:p>
            <a:r>
              <a:rPr lang="en-US" dirty="0" smtClean="0"/>
              <a:t>With great responsibility comes great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Waling through the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Certain design patterns will greatly reduce the chance of error</a:t>
            </a:r>
          </a:p>
          <a:p>
            <a:r>
              <a:rPr lang="en-US" dirty="0" smtClean="0"/>
              <a:t>Plan out how you build your frame</a:t>
            </a:r>
          </a:p>
          <a:p>
            <a:r>
              <a:rPr lang="en-US" dirty="0" smtClean="0"/>
              <a:t>If you can deal with </a:t>
            </a:r>
            <a:r>
              <a:rPr lang="en-US" dirty="0" err="1" smtClean="0"/>
              <a:t>aysnc</a:t>
            </a:r>
            <a:r>
              <a:rPr lang="en-US" dirty="0" smtClean="0"/>
              <a:t> between GPU and CPU, threading CPU should be much simpler</a:t>
            </a:r>
          </a:p>
        </p:txBody>
      </p:sp>
    </p:spTree>
    <p:extLst>
      <p:ext uri="{BB962C8B-B14F-4D97-AF65-F5344CB8AC3E}">
        <p14:creationId xmlns:p14="http://schemas.microsoft.com/office/powerpoint/2010/main" val="36780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going to dive into how to thread</a:t>
            </a:r>
          </a:p>
          <a:p>
            <a:r>
              <a:rPr lang="en-US" dirty="0" smtClean="0"/>
              <a:t>First step is to deal with the </a:t>
            </a:r>
            <a:r>
              <a:rPr lang="en-US" dirty="0" err="1" smtClean="0"/>
              <a:t>asyncronous</a:t>
            </a:r>
            <a:r>
              <a:rPr lang="en-US" dirty="0" smtClean="0"/>
              <a:t> nature of CPU and GPU</a:t>
            </a:r>
          </a:p>
          <a:p>
            <a:r>
              <a:rPr lang="en-US" dirty="0" smtClean="0"/>
              <a:t>Examples will be given as D3D12 specifics, but almost identical in </a:t>
            </a:r>
            <a:r>
              <a:rPr lang="en-US" dirty="0" err="1" smtClean="0"/>
              <a:t>Vulkan</a:t>
            </a:r>
            <a:endParaRPr lang="en-US" dirty="0" smtClean="0"/>
          </a:p>
          <a:p>
            <a:r>
              <a:rPr lang="en-US" dirty="0" smtClean="0"/>
              <a:t>Two types of data: frame data, and global data</a:t>
            </a:r>
          </a:p>
        </p:txBody>
      </p:sp>
    </p:spTree>
    <p:extLst>
      <p:ext uri="{BB962C8B-B14F-4D97-AF65-F5344CB8AC3E}">
        <p14:creationId xmlns:p14="http://schemas.microsoft.com/office/powerpoint/2010/main" val="3530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D3D11, application just performed an API call</a:t>
            </a:r>
          </a:p>
          <a:p>
            <a:pPr lvl="1"/>
            <a:r>
              <a:rPr lang="en-US" dirty="0" smtClean="0"/>
              <a:t>But this usually meant the command got placed in some driver queue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Vulkan</a:t>
            </a:r>
            <a:r>
              <a:rPr lang="en-US" dirty="0" smtClean="0"/>
              <a:t>/D3D12, application will have it’s own queues instead. Driver is much shallower</a:t>
            </a:r>
          </a:p>
        </p:txBody>
      </p:sp>
    </p:spTree>
    <p:extLst>
      <p:ext uri="{BB962C8B-B14F-4D97-AF65-F5344CB8AC3E}">
        <p14:creationId xmlns:p14="http://schemas.microsoft.com/office/powerpoint/2010/main" val="14636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44396" y="1292743"/>
            <a:ext cx="3048000" cy="31459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96834" y="1521343"/>
            <a:ext cx="2143123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Delete Queue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596834" y="2286518"/>
            <a:ext cx="2143123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 Copy Queue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596832" y="3031055"/>
            <a:ext cx="2143125" cy="6762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Transition Queue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596831" y="3817643"/>
            <a:ext cx="2143125" cy="5360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ReadBack</a:t>
            </a:r>
            <a:r>
              <a:rPr lang="en-US" dirty="0" smtClean="0"/>
              <a:t> Queue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62897" y="1389581"/>
            <a:ext cx="2976563" cy="31511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 smtClean="0"/>
              <a:t>Lots of Software Queues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15335" y="1618180"/>
            <a:ext cx="2143123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Delete Queue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15335" y="2300805"/>
            <a:ext cx="2143123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 Copy Queue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95960" y="2610368"/>
            <a:ext cx="1947415" cy="6762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Transition Queue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95960" y="3369192"/>
            <a:ext cx="1947415" cy="6762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ReadBack</a:t>
            </a:r>
            <a:r>
              <a:rPr lang="en-US" dirty="0" smtClean="0"/>
              <a:t> Queue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12795" y="1020248"/>
            <a:ext cx="1351652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Odd Frame</a:t>
            </a:r>
            <a:endParaRPr lang="en-US" dirty="0"/>
          </a:p>
        </p:txBody>
      </p:sp>
      <p:sp>
        <p:nvSpPr>
          <p:cNvPr id="18" name="Curved Up Arrow 17"/>
          <p:cNvSpPr/>
          <p:nvPr/>
        </p:nvSpPr>
        <p:spPr>
          <a:xfrm>
            <a:off x="6123308" y="4732337"/>
            <a:ext cx="1216152" cy="28575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9550" y="1237179"/>
            <a:ext cx="1752600" cy="36380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Apllication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95959" y="1769510"/>
            <a:ext cx="1947415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Delete Queue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15335" y="3056195"/>
            <a:ext cx="2143123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Fence 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15335" y="3744100"/>
            <a:ext cx="2143123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Dynamic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124" y="1108077"/>
            <a:ext cx="144142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Even Frame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43374" y="2074310"/>
            <a:ext cx="581026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14933" y="3079473"/>
            <a:ext cx="581026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05408" y="2143366"/>
            <a:ext cx="581026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14934" y="3707330"/>
            <a:ext cx="581026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647825" y="3904698"/>
            <a:ext cx="548134" cy="4763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3681411" y="4683124"/>
            <a:ext cx="1362971" cy="4111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981325" y="4191000"/>
            <a:ext cx="640778" cy="754734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2"/>
          </p:cNvCxnSpPr>
          <p:nvPr/>
        </p:nvCxnSpPr>
        <p:spPr>
          <a:xfrm flipH="1">
            <a:off x="5044382" y="4540769"/>
            <a:ext cx="806797" cy="404965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5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Get rid of the idea of a reused dynamic buffer</a:t>
            </a:r>
          </a:p>
          <a:p>
            <a:pPr lvl="1"/>
            <a:r>
              <a:rPr lang="en-US" sz="2400" dirty="0" smtClean="0"/>
              <a:t>They are fiction anyway</a:t>
            </a:r>
          </a:p>
          <a:p>
            <a:pPr lvl="1"/>
            <a:r>
              <a:rPr lang="en-US" sz="2400" dirty="0" smtClean="0"/>
              <a:t>Issue a copy if needed, it will be fast</a:t>
            </a:r>
          </a:p>
          <a:p>
            <a:pPr lvl="1"/>
            <a:r>
              <a:rPr lang="en-US" sz="2400" dirty="0" smtClean="0"/>
              <a:t>Don’t count on constants persisting across frames – no performance reason to architect for this</a:t>
            </a:r>
          </a:p>
          <a:p>
            <a:r>
              <a:rPr lang="en-US" sz="2400" dirty="0" smtClean="0"/>
              <a:t>Actions take place on the whole frame, not on the order of calls</a:t>
            </a:r>
          </a:p>
          <a:p>
            <a:r>
              <a:rPr lang="en-US" sz="2400" dirty="0" smtClean="0"/>
              <a:t>Everything happens indirectly – you’re adding actions to a queue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72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of your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BeginFrame</a:t>
            </a:r>
            <a:r>
              <a:rPr lang="en-US" sz="2800" dirty="0" smtClean="0"/>
              <a:t>()</a:t>
            </a:r>
          </a:p>
          <a:p>
            <a:r>
              <a:rPr lang="en-US" sz="2800" dirty="0" err="1" smtClean="0"/>
              <a:t>AddCommands</a:t>
            </a:r>
            <a:r>
              <a:rPr lang="en-US" sz="2800" dirty="0" smtClean="0"/>
              <a:t>()</a:t>
            </a:r>
          </a:p>
          <a:p>
            <a:pPr lvl="1"/>
            <a:r>
              <a:rPr lang="en-US" dirty="0" smtClean="0"/>
              <a:t>Not going to cover in this talk</a:t>
            </a:r>
          </a:p>
          <a:p>
            <a:r>
              <a:rPr lang="en-US" sz="2800" dirty="0" err="1" smtClean="0"/>
              <a:t>CreateResource</a:t>
            </a:r>
            <a:r>
              <a:rPr lang="en-US" sz="2800" dirty="0" smtClean="0"/>
              <a:t>()</a:t>
            </a:r>
          </a:p>
          <a:p>
            <a:r>
              <a:rPr lang="en-US" sz="2800" dirty="0" err="1" smtClean="0"/>
              <a:t>DeleteResource</a:t>
            </a:r>
            <a:r>
              <a:rPr lang="en-US" sz="2800" dirty="0" smtClean="0"/>
              <a:t>()</a:t>
            </a:r>
          </a:p>
          <a:p>
            <a:r>
              <a:rPr lang="en-US" sz="2800" dirty="0" err="1" smtClean="0"/>
              <a:t>ReadbackResource</a:t>
            </a:r>
            <a:r>
              <a:rPr lang="en-US" sz="2800" dirty="0" smtClean="0"/>
              <a:t>()</a:t>
            </a:r>
          </a:p>
          <a:p>
            <a:r>
              <a:rPr lang="en-US" sz="2800" dirty="0" smtClean="0"/>
              <a:t>Present()</a:t>
            </a:r>
          </a:p>
        </p:txBody>
      </p:sp>
    </p:spTree>
    <p:extLst>
      <p:ext uri="{BB962C8B-B14F-4D97-AF65-F5344CB8AC3E}">
        <p14:creationId xmlns:p14="http://schemas.microsoft.com/office/powerpoint/2010/main" val="54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15">
  <a:themeElements>
    <a:clrScheme name="SIGGRAPH 2015">
      <a:dk1>
        <a:srgbClr val="4C75A5"/>
      </a:dk1>
      <a:lt1>
        <a:srgbClr val="FFFFFF"/>
      </a:lt1>
      <a:dk2>
        <a:srgbClr val="4C75A5"/>
      </a:dk2>
      <a:lt2>
        <a:srgbClr val="FFFFFF"/>
      </a:lt2>
      <a:accent1>
        <a:srgbClr val="A0B3D8"/>
      </a:accent1>
      <a:accent2>
        <a:srgbClr val="CDDB1C"/>
      </a:accent2>
      <a:accent3>
        <a:srgbClr val="950026"/>
      </a:accent3>
      <a:accent4>
        <a:srgbClr val="F6A168"/>
      </a:accent4>
      <a:accent5>
        <a:srgbClr val="E30078"/>
      </a:accent5>
      <a:accent6>
        <a:srgbClr val="380E2C"/>
      </a:accent6>
      <a:hlink>
        <a:srgbClr val="380E2C"/>
      </a:hlink>
      <a:folHlink>
        <a:srgbClr val="A0B3CE"/>
      </a:folHlink>
    </a:clrScheme>
    <a:fontScheme name="Franklin Gothic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17609</TotalTime>
  <Words>1268</Words>
  <Application>Microsoft Office PowerPoint</Application>
  <PresentationFormat>On-screen Show (16:9)</PresentationFormat>
  <Paragraphs>232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S15</vt:lpstr>
      <vt:lpstr>PowerPoint Presentation</vt:lpstr>
      <vt:lpstr>Setting up your frame How do deal with an asynchronous world  Dan Baker Oxide Games</vt:lpstr>
      <vt:lpstr>Shift in responsibilities</vt:lpstr>
      <vt:lpstr>Waling through the queues</vt:lpstr>
      <vt:lpstr>Simple example</vt:lpstr>
      <vt:lpstr>Queues</vt:lpstr>
      <vt:lpstr>Lots of Software Queues</vt:lpstr>
      <vt:lpstr>Basic hints</vt:lpstr>
      <vt:lpstr>Topology of your App</vt:lpstr>
      <vt:lpstr>The Frame Data</vt:lpstr>
      <vt:lpstr>Global Data</vt:lpstr>
      <vt:lpstr>Begin Frame</vt:lpstr>
      <vt:lpstr>BeginFrame</vt:lpstr>
      <vt:lpstr>Creating a resource</vt:lpstr>
      <vt:lpstr>Creating Resource</vt:lpstr>
      <vt:lpstr>Delete Resource</vt:lpstr>
      <vt:lpstr>Reading GPU resources</vt:lpstr>
      <vt:lpstr>Reading GPU resources cont.</vt:lpstr>
      <vt:lpstr>Reading GPU resources cont.</vt:lpstr>
      <vt:lpstr>Process Present</vt:lpstr>
      <vt:lpstr>Tracking Resources (Simple)</vt:lpstr>
      <vt:lpstr>Process And Present</vt:lpstr>
      <vt:lpstr>A word about threading the present</vt:lpstr>
      <vt:lpstr>Swap Chain in Windows 10</vt:lpstr>
      <vt:lpstr>Results: Ashes of the Singularity</vt:lpstr>
      <vt:lpstr>Benchmark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Szymanski</dc:creator>
  <cp:lastModifiedBy>dbaker</cp:lastModifiedBy>
  <cp:revision>146</cp:revision>
  <dcterms:created xsi:type="dcterms:W3CDTF">2015-04-06T16:08:20Z</dcterms:created>
  <dcterms:modified xsi:type="dcterms:W3CDTF">2015-08-11T15:48:15Z</dcterms:modified>
</cp:coreProperties>
</file>