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57" r:id="rId2"/>
    <p:sldId id="298" r:id="rId3"/>
    <p:sldId id="355" r:id="rId4"/>
    <p:sldId id="361" r:id="rId5"/>
    <p:sldId id="305" r:id="rId6"/>
    <p:sldId id="301" r:id="rId7"/>
    <p:sldId id="404" r:id="rId8"/>
    <p:sldId id="379" r:id="rId9"/>
    <p:sldId id="395" r:id="rId10"/>
    <p:sldId id="396" r:id="rId11"/>
    <p:sldId id="397" r:id="rId12"/>
    <p:sldId id="398" r:id="rId13"/>
    <p:sldId id="399" r:id="rId14"/>
    <p:sldId id="400" r:id="rId15"/>
    <p:sldId id="401" r:id="rId16"/>
    <p:sldId id="402" r:id="rId17"/>
    <p:sldId id="403" r:id="rId18"/>
    <p:sldId id="351" r:id="rId19"/>
    <p:sldId id="352" r:id="rId20"/>
    <p:sldId id="353" r:id="rId21"/>
    <p:sldId id="354" r:id="rId22"/>
    <p:sldId id="373" r:id="rId23"/>
    <p:sldId id="374" r:id="rId24"/>
    <p:sldId id="359" r:id="rId25"/>
    <p:sldId id="360" r:id="rId26"/>
    <p:sldId id="330" r:id="rId27"/>
    <p:sldId id="378" r:id="rId28"/>
    <p:sldId id="377" r:id="rId29"/>
    <p:sldId id="331" r:id="rId30"/>
    <p:sldId id="334" r:id="rId31"/>
    <p:sldId id="372" r:id="rId32"/>
    <p:sldId id="390" r:id="rId33"/>
    <p:sldId id="357" r:id="rId34"/>
    <p:sldId id="356" r:id="rId35"/>
    <p:sldId id="394" r:id="rId36"/>
    <p:sldId id="342" r:id="rId37"/>
    <p:sldId id="380" r:id="rId38"/>
    <p:sldId id="375" r:id="rId39"/>
    <p:sldId id="376" r:id="rId40"/>
    <p:sldId id="391" r:id="rId41"/>
    <p:sldId id="392" r:id="rId42"/>
    <p:sldId id="393" r:id="rId43"/>
    <p:sldId id="346" r:id="rId44"/>
    <p:sldId id="349" r:id="rId45"/>
    <p:sldId id="348" r:id="rId46"/>
    <p:sldId id="405" r:id="rId47"/>
    <p:sldId id="347" r:id="rId48"/>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2C"/>
    <a:srgbClr val="414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6667" autoAdjust="0"/>
  </p:normalViewPr>
  <p:slideViewPr>
    <p:cSldViewPr snapToGrid="0" snapToObjects="1">
      <p:cViewPr varScale="1">
        <p:scale>
          <a:sx n="92" d="100"/>
          <a:sy n="92" d="100"/>
        </p:scale>
        <p:origin x="432"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03A11-FBB6-460A-80D6-88A1B639959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8D32576-AE29-4840-A4B0-578F90ABD717}">
      <dgm:prSet phldrT="[Text]" custT="1"/>
      <dgm:spPr/>
      <dgm:t>
        <a:bodyPr/>
        <a:lstStyle/>
        <a:p>
          <a:r>
            <a:rPr lang="en-US" sz="2400" dirty="0" smtClean="0"/>
            <a:t>3D</a:t>
          </a:r>
          <a:endParaRPr lang="en-US" sz="1800" dirty="0"/>
        </a:p>
      </dgm:t>
    </dgm:pt>
    <dgm:pt modelId="{BF545348-A08B-4A5A-A6FD-96EA56F73D73}" type="parTrans" cxnId="{F9F81BFC-8F3E-4C9F-92B4-EC8E82C94E3B}">
      <dgm:prSet/>
      <dgm:spPr/>
      <dgm:t>
        <a:bodyPr/>
        <a:lstStyle/>
        <a:p>
          <a:endParaRPr lang="en-US" sz="1400"/>
        </a:p>
      </dgm:t>
    </dgm:pt>
    <dgm:pt modelId="{338E646B-5196-4C77-97D7-F85A6E1D75D1}" type="sibTrans" cxnId="{F9F81BFC-8F3E-4C9F-92B4-EC8E82C94E3B}">
      <dgm:prSet/>
      <dgm:spPr/>
      <dgm:t>
        <a:bodyPr/>
        <a:lstStyle/>
        <a:p>
          <a:endParaRPr lang="en-US" sz="1400"/>
        </a:p>
      </dgm:t>
    </dgm:pt>
    <dgm:pt modelId="{AAA85ABD-6345-4F7B-85E0-C5A8EC2B842C}">
      <dgm:prSet phldrT="[Text]" custT="1"/>
      <dgm:spPr>
        <a:solidFill>
          <a:schemeClr val="accent6">
            <a:lumMod val="90000"/>
            <a:lumOff val="10000"/>
          </a:schemeClr>
        </a:solidFill>
      </dgm:spPr>
      <dgm:t>
        <a:bodyPr lIns="0" rIns="0"/>
        <a:lstStyle/>
        <a:p>
          <a:r>
            <a:rPr lang="en-US" sz="2000" dirty="0" smtClean="0"/>
            <a:t>Compute</a:t>
          </a:r>
          <a:endParaRPr lang="en-US" sz="1600" dirty="0"/>
        </a:p>
      </dgm:t>
    </dgm:pt>
    <dgm:pt modelId="{C22C9669-0AA6-4C5D-B347-9DB2ECBBCBA5}" type="parTrans" cxnId="{ECC75FE4-5EB6-4428-9764-C2BDCDA91667}">
      <dgm:prSet/>
      <dgm:spPr/>
      <dgm:t>
        <a:bodyPr/>
        <a:lstStyle/>
        <a:p>
          <a:endParaRPr lang="en-US" sz="1400"/>
        </a:p>
      </dgm:t>
    </dgm:pt>
    <dgm:pt modelId="{69852D44-6570-4407-A4F5-589E0FE672A0}" type="sibTrans" cxnId="{ECC75FE4-5EB6-4428-9764-C2BDCDA91667}">
      <dgm:prSet/>
      <dgm:spPr/>
      <dgm:t>
        <a:bodyPr/>
        <a:lstStyle/>
        <a:p>
          <a:endParaRPr lang="en-US" sz="1400"/>
        </a:p>
      </dgm:t>
    </dgm:pt>
    <dgm:pt modelId="{634C8E03-B607-4DEA-A35F-97A183CB83A4}">
      <dgm:prSet phldrT="[Text]" custT="1"/>
      <dgm:spPr>
        <a:solidFill>
          <a:schemeClr val="bg2">
            <a:lumMod val="50000"/>
          </a:schemeClr>
        </a:solidFill>
      </dgm:spPr>
      <dgm:t>
        <a:bodyPr lIns="0" rIns="0"/>
        <a:lstStyle/>
        <a:p>
          <a:r>
            <a:rPr lang="en-US" sz="2400" dirty="0" smtClean="0"/>
            <a:t>Copy</a:t>
          </a:r>
          <a:endParaRPr lang="en-US" sz="3600" dirty="0"/>
        </a:p>
      </dgm:t>
    </dgm:pt>
    <dgm:pt modelId="{1BB0F1CA-25C3-4D44-A1BF-50234C5E1242}" type="parTrans" cxnId="{27F4FBBD-9FDD-4124-910E-5171F0A47DFC}">
      <dgm:prSet/>
      <dgm:spPr/>
      <dgm:t>
        <a:bodyPr/>
        <a:lstStyle/>
        <a:p>
          <a:endParaRPr lang="en-US" sz="1400"/>
        </a:p>
      </dgm:t>
    </dgm:pt>
    <dgm:pt modelId="{549FC645-68CA-4235-B549-649A01174414}" type="sibTrans" cxnId="{27F4FBBD-9FDD-4124-910E-5171F0A47DFC}">
      <dgm:prSet/>
      <dgm:spPr/>
      <dgm:t>
        <a:bodyPr/>
        <a:lstStyle/>
        <a:p>
          <a:endParaRPr lang="en-US" sz="1400"/>
        </a:p>
      </dgm:t>
    </dgm:pt>
    <dgm:pt modelId="{91CE22D1-F244-48C2-B08D-C3B650276C72}" type="pres">
      <dgm:prSet presAssocID="{C5F03A11-FBB6-460A-80D6-88A1B639959D}" presName="Name0" presStyleCnt="0">
        <dgm:presLayoutVars>
          <dgm:chMax val="7"/>
          <dgm:resizeHandles val="exact"/>
        </dgm:presLayoutVars>
      </dgm:prSet>
      <dgm:spPr/>
      <dgm:t>
        <a:bodyPr/>
        <a:lstStyle/>
        <a:p>
          <a:endParaRPr lang="en-US"/>
        </a:p>
      </dgm:t>
    </dgm:pt>
    <dgm:pt modelId="{95820BF7-AABF-42C5-9484-8D30ED3961C1}" type="pres">
      <dgm:prSet presAssocID="{C5F03A11-FBB6-460A-80D6-88A1B639959D}" presName="comp1" presStyleCnt="0"/>
      <dgm:spPr/>
    </dgm:pt>
    <dgm:pt modelId="{5A5ECAE3-437D-4852-A85C-6A9EB1C48AF5}" type="pres">
      <dgm:prSet presAssocID="{C5F03A11-FBB6-460A-80D6-88A1B639959D}" presName="circle1" presStyleLbl="node1" presStyleIdx="0" presStyleCnt="3"/>
      <dgm:spPr/>
      <dgm:t>
        <a:bodyPr/>
        <a:lstStyle/>
        <a:p>
          <a:endParaRPr lang="en-US"/>
        </a:p>
      </dgm:t>
    </dgm:pt>
    <dgm:pt modelId="{8E0027E4-EBEA-4079-8A83-636E58E63762}" type="pres">
      <dgm:prSet presAssocID="{C5F03A11-FBB6-460A-80D6-88A1B639959D}" presName="c1text" presStyleLbl="node1" presStyleIdx="0" presStyleCnt="3">
        <dgm:presLayoutVars>
          <dgm:bulletEnabled val="1"/>
        </dgm:presLayoutVars>
      </dgm:prSet>
      <dgm:spPr/>
      <dgm:t>
        <a:bodyPr/>
        <a:lstStyle/>
        <a:p>
          <a:endParaRPr lang="en-US"/>
        </a:p>
      </dgm:t>
    </dgm:pt>
    <dgm:pt modelId="{0E4BE0C5-E696-442E-AF68-F2F34DB58654}" type="pres">
      <dgm:prSet presAssocID="{C5F03A11-FBB6-460A-80D6-88A1B639959D}" presName="comp2" presStyleCnt="0"/>
      <dgm:spPr/>
    </dgm:pt>
    <dgm:pt modelId="{AA5D6CBA-2FD8-4F60-8F85-219E8D4F36BC}" type="pres">
      <dgm:prSet presAssocID="{C5F03A11-FBB6-460A-80D6-88A1B639959D}" presName="circle2" presStyleLbl="node1" presStyleIdx="1" presStyleCnt="3"/>
      <dgm:spPr/>
      <dgm:t>
        <a:bodyPr/>
        <a:lstStyle/>
        <a:p>
          <a:endParaRPr lang="en-US"/>
        </a:p>
      </dgm:t>
    </dgm:pt>
    <dgm:pt modelId="{B8610B22-455C-42C7-B87D-AC95A781AA43}" type="pres">
      <dgm:prSet presAssocID="{C5F03A11-FBB6-460A-80D6-88A1B639959D}" presName="c2text" presStyleLbl="node1" presStyleIdx="1" presStyleCnt="3">
        <dgm:presLayoutVars>
          <dgm:bulletEnabled val="1"/>
        </dgm:presLayoutVars>
      </dgm:prSet>
      <dgm:spPr/>
      <dgm:t>
        <a:bodyPr/>
        <a:lstStyle/>
        <a:p>
          <a:endParaRPr lang="en-US"/>
        </a:p>
      </dgm:t>
    </dgm:pt>
    <dgm:pt modelId="{6AEE448F-F98E-4DE6-B844-47595F08C940}" type="pres">
      <dgm:prSet presAssocID="{C5F03A11-FBB6-460A-80D6-88A1B639959D}" presName="comp3" presStyleCnt="0"/>
      <dgm:spPr/>
    </dgm:pt>
    <dgm:pt modelId="{AA67075A-D454-49DB-B492-1C154241ACFF}" type="pres">
      <dgm:prSet presAssocID="{C5F03A11-FBB6-460A-80D6-88A1B639959D}" presName="circle3" presStyleLbl="node1" presStyleIdx="2" presStyleCnt="3" custScaleX="77484" custScaleY="77484" custLinFactNeighborY="10516"/>
      <dgm:spPr/>
      <dgm:t>
        <a:bodyPr/>
        <a:lstStyle/>
        <a:p>
          <a:endParaRPr lang="en-US"/>
        </a:p>
      </dgm:t>
    </dgm:pt>
    <dgm:pt modelId="{A02B0586-565D-4462-8802-AF8A0DBFA159}" type="pres">
      <dgm:prSet presAssocID="{C5F03A11-FBB6-460A-80D6-88A1B639959D}" presName="c3text" presStyleLbl="node1" presStyleIdx="2" presStyleCnt="3">
        <dgm:presLayoutVars>
          <dgm:bulletEnabled val="1"/>
        </dgm:presLayoutVars>
      </dgm:prSet>
      <dgm:spPr/>
      <dgm:t>
        <a:bodyPr/>
        <a:lstStyle/>
        <a:p>
          <a:endParaRPr lang="en-US"/>
        </a:p>
      </dgm:t>
    </dgm:pt>
  </dgm:ptLst>
  <dgm:cxnLst>
    <dgm:cxn modelId="{32D8E01D-059A-4126-8F33-DB2F657F0AD8}" type="presOf" srcId="{634C8E03-B607-4DEA-A35F-97A183CB83A4}" destId="{A02B0586-565D-4462-8802-AF8A0DBFA159}" srcOrd="1" destOrd="0" presId="urn:microsoft.com/office/officeart/2005/8/layout/venn2"/>
    <dgm:cxn modelId="{0E1F2DA7-CDF3-43C9-A739-CFE6D91D860E}" type="presOf" srcId="{D8D32576-AE29-4840-A4B0-578F90ABD717}" destId="{5A5ECAE3-437D-4852-A85C-6A9EB1C48AF5}" srcOrd="0" destOrd="0" presId="urn:microsoft.com/office/officeart/2005/8/layout/venn2"/>
    <dgm:cxn modelId="{D382770C-1817-42D1-A86C-28FB8E81D970}" type="presOf" srcId="{D8D32576-AE29-4840-A4B0-578F90ABD717}" destId="{8E0027E4-EBEA-4079-8A83-636E58E63762}" srcOrd="1" destOrd="0" presId="urn:microsoft.com/office/officeart/2005/8/layout/venn2"/>
    <dgm:cxn modelId="{27F4FBBD-9FDD-4124-910E-5171F0A47DFC}" srcId="{C5F03A11-FBB6-460A-80D6-88A1B639959D}" destId="{634C8E03-B607-4DEA-A35F-97A183CB83A4}" srcOrd="2" destOrd="0" parTransId="{1BB0F1CA-25C3-4D44-A1BF-50234C5E1242}" sibTransId="{549FC645-68CA-4235-B549-649A01174414}"/>
    <dgm:cxn modelId="{F9F81BFC-8F3E-4C9F-92B4-EC8E82C94E3B}" srcId="{C5F03A11-FBB6-460A-80D6-88A1B639959D}" destId="{D8D32576-AE29-4840-A4B0-578F90ABD717}" srcOrd="0" destOrd="0" parTransId="{BF545348-A08B-4A5A-A6FD-96EA56F73D73}" sibTransId="{338E646B-5196-4C77-97D7-F85A6E1D75D1}"/>
    <dgm:cxn modelId="{CC02CA74-A44A-43C5-9C7E-B5491755D70C}" type="presOf" srcId="{AAA85ABD-6345-4F7B-85E0-C5A8EC2B842C}" destId="{B8610B22-455C-42C7-B87D-AC95A781AA43}" srcOrd="1" destOrd="0" presId="urn:microsoft.com/office/officeart/2005/8/layout/venn2"/>
    <dgm:cxn modelId="{DC6ED30D-5FD6-46F0-919E-AE80D2057D35}" type="presOf" srcId="{C5F03A11-FBB6-460A-80D6-88A1B639959D}" destId="{91CE22D1-F244-48C2-B08D-C3B650276C72}" srcOrd="0" destOrd="0" presId="urn:microsoft.com/office/officeart/2005/8/layout/venn2"/>
    <dgm:cxn modelId="{81862341-8B17-4CEC-8ACE-0783AABAE460}" type="presOf" srcId="{634C8E03-B607-4DEA-A35F-97A183CB83A4}" destId="{AA67075A-D454-49DB-B492-1C154241ACFF}" srcOrd="0" destOrd="0" presId="urn:microsoft.com/office/officeart/2005/8/layout/venn2"/>
    <dgm:cxn modelId="{D9FE56C8-7561-4D27-805E-EF6795A2321F}" type="presOf" srcId="{AAA85ABD-6345-4F7B-85E0-C5A8EC2B842C}" destId="{AA5D6CBA-2FD8-4F60-8F85-219E8D4F36BC}" srcOrd="0" destOrd="0" presId="urn:microsoft.com/office/officeart/2005/8/layout/venn2"/>
    <dgm:cxn modelId="{ECC75FE4-5EB6-4428-9764-C2BDCDA91667}" srcId="{C5F03A11-FBB6-460A-80D6-88A1B639959D}" destId="{AAA85ABD-6345-4F7B-85E0-C5A8EC2B842C}" srcOrd="1" destOrd="0" parTransId="{C22C9669-0AA6-4C5D-B347-9DB2ECBBCBA5}" sibTransId="{69852D44-6570-4407-A4F5-589E0FE672A0}"/>
    <dgm:cxn modelId="{B0A04A1F-1266-4DFF-9013-8AE576FAC1C4}" type="presParOf" srcId="{91CE22D1-F244-48C2-B08D-C3B650276C72}" destId="{95820BF7-AABF-42C5-9484-8D30ED3961C1}" srcOrd="0" destOrd="0" presId="urn:microsoft.com/office/officeart/2005/8/layout/venn2"/>
    <dgm:cxn modelId="{BDFA93EC-14CF-44FC-B35A-3BE6BB000A1D}" type="presParOf" srcId="{95820BF7-AABF-42C5-9484-8D30ED3961C1}" destId="{5A5ECAE3-437D-4852-A85C-6A9EB1C48AF5}" srcOrd="0" destOrd="0" presId="urn:microsoft.com/office/officeart/2005/8/layout/venn2"/>
    <dgm:cxn modelId="{3E51B4C2-E87E-4242-A2B1-31EBEE5B403A}" type="presParOf" srcId="{95820BF7-AABF-42C5-9484-8D30ED3961C1}" destId="{8E0027E4-EBEA-4079-8A83-636E58E63762}" srcOrd="1" destOrd="0" presId="urn:microsoft.com/office/officeart/2005/8/layout/venn2"/>
    <dgm:cxn modelId="{B6D089CE-26C4-4065-ADCF-A92A837D4A62}" type="presParOf" srcId="{91CE22D1-F244-48C2-B08D-C3B650276C72}" destId="{0E4BE0C5-E696-442E-AF68-F2F34DB58654}" srcOrd="1" destOrd="0" presId="urn:microsoft.com/office/officeart/2005/8/layout/venn2"/>
    <dgm:cxn modelId="{E6D12C95-F060-4109-AE61-CCDB24F6F95A}" type="presParOf" srcId="{0E4BE0C5-E696-442E-AF68-F2F34DB58654}" destId="{AA5D6CBA-2FD8-4F60-8F85-219E8D4F36BC}" srcOrd="0" destOrd="0" presId="urn:microsoft.com/office/officeart/2005/8/layout/venn2"/>
    <dgm:cxn modelId="{91453C49-D0CD-44F6-AEDD-F098DFBC0798}" type="presParOf" srcId="{0E4BE0C5-E696-442E-AF68-F2F34DB58654}" destId="{B8610B22-455C-42C7-B87D-AC95A781AA43}" srcOrd="1" destOrd="0" presId="urn:microsoft.com/office/officeart/2005/8/layout/venn2"/>
    <dgm:cxn modelId="{84F24D46-FAE4-4B93-BB28-5C6B840B763F}" type="presParOf" srcId="{91CE22D1-F244-48C2-B08D-C3B650276C72}" destId="{6AEE448F-F98E-4DE6-B844-47595F08C940}" srcOrd="2" destOrd="0" presId="urn:microsoft.com/office/officeart/2005/8/layout/venn2"/>
    <dgm:cxn modelId="{97F75F95-3A49-4D0E-A649-87E281623275}" type="presParOf" srcId="{6AEE448F-F98E-4DE6-B844-47595F08C940}" destId="{AA67075A-D454-49DB-B492-1C154241ACFF}" srcOrd="0" destOrd="0" presId="urn:microsoft.com/office/officeart/2005/8/layout/venn2"/>
    <dgm:cxn modelId="{B462E85B-BB1C-4B02-A601-75AF67B96AFE}" type="presParOf" srcId="{6AEE448F-F98E-4DE6-B844-47595F08C940}" destId="{A02B0586-565D-4462-8802-AF8A0DBFA15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ECAE3-437D-4852-A85C-6A9EB1C48AF5}">
      <dsp:nvSpPr>
        <dsp:cNvPr id="0" name=""/>
        <dsp:cNvSpPr/>
      </dsp:nvSpPr>
      <dsp:spPr>
        <a:xfrm>
          <a:off x="120866" y="0"/>
          <a:ext cx="3006262" cy="3006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3D</a:t>
          </a:r>
          <a:endParaRPr lang="en-US" sz="1800" kern="1200" dirty="0"/>
        </a:p>
      </dsp:txBody>
      <dsp:txXfrm>
        <a:off x="1098652" y="150313"/>
        <a:ext cx="1050688" cy="450939"/>
      </dsp:txXfrm>
    </dsp:sp>
    <dsp:sp modelId="{AA5D6CBA-2FD8-4F60-8F85-219E8D4F36BC}">
      <dsp:nvSpPr>
        <dsp:cNvPr id="0" name=""/>
        <dsp:cNvSpPr/>
      </dsp:nvSpPr>
      <dsp:spPr>
        <a:xfrm>
          <a:off x="496648" y="751565"/>
          <a:ext cx="2254696" cy="2254696"/>
        </a:xfrm>
        <a:prstGeom prst="ellipse">
          <a:avLst/>
        </a:prstGeom>
        <a:solidFill>
          <a:schemeClr val="accent6">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42240" numCol="1" spcCol="1270" anchor="ctr" anchorCtr="0">
          <a:noAutofit/>
        </a:bodyPr>
        <a:lstStyle/>
        <a:p>
          <a:pPr lvl="0" algn="ctr" defTabSz="889000">
            <a:lnSpc>
              <a:spcPct val="90000"/>
            </a:lnSpc>
            <a:spcBef>
              <a:spcPct val="0"/>
            </a:spcBef>
            <a:spcAft>
              <a:spcPct val="35000"/>
            </a:spcAft>
          </a:pPr>
          <a:r>
            <a:rPr lang="en-US" sz="2000" kern="1200" dirty="0" smtClean="0"/>
            <a:t>Compute</a:t>
          </a:r>
          <a:endParaRPr lang="en-US" sz="1600" kern="1200" dirty="0"/>
        </a:p>
      </dsp:txBody>
      <dsp:txXfrm>
        <a:off x="1098652" y="892484"/>
        <a:ext cx="1050688" cy="422755"/>
      </dsp:txXfrm>
    </dsp:sp>
    <dsp:sp modelId="{AA67075A-D454-49DB-B492-1C154241ACFF}">
      <dsp:nvSpPr>
        <dsp:cNvPr id="0" name=""/>
        <dsp:cNvSpPr/>
      </dsp:nvSpPr>
      <dsp:spPr>
        <a:xfrm>
          <a:off x="1041653" y="1830422"/>
          <a:ext cx="1164686" cy="1164686"/>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70688" numCol="1" spcCol="1270" anchor="ctr" anchorCtr="0">
          <a:noAutofit/>
        </a:bodyPr>
        <a:lstStyle/>
        <a:p>
          <a:pPr lvl="0" algn="ctr" defTabSz="1066800">
            <a:lnSpc>
              <a:spcPct val="90000"/>
            </a:lnSpc>
            <a:spcBef>
              <a:spcPct val="0"/>
            </a:spcBef>
            <a:spcAft>
              <a:spcPct val="35000"/>
            </a:spcAft>
          </a:pPr>
          <a:r>
            <a:rPr lang="en-US" sz="2400" kern="1200" dirty="0" smtClean="0"/>
            <a:t>Copy</a:t>
          </a:r>
          <a:endParaRPr lang="en-US" sz="3600" kern="1200" dirty="0"/>
        </a:p>
      </dsp:txBody>
      <dsp:txXfrm>
        <a:off x="1212218" y="2121594"/>
        <a:ext cx="823557" cy="58234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C99AF60-2DA9-43A7-B93D-640392A19281}" type="datetime1">
              <a:rPr lang="en-US" altLang="en-US"/>
              <a:pPr>
                <a:defRPr/>
              </a:pPr>
              <a:t>8/6/2015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1781490-3F33-4A06-8A43-2DCDB8A88FE3}" type="slidenum">
              <a:rPr lang="en-US" altLang="en-US"/>
              <a:pPr>
                <a:defRPr/>
              </a:pPr>
              <a:t>‹#›</a:t>
            </a:fld>
            <a:endParaRPr lang="en-US" altLang="en-US"/>
          </a:p>
        </p:txBody>
      </p:sp>
    </p:spTree>
    <p:extLst>
      <p:ext uri="{BB962C8B-B14F-4D97-AF65-F5344CB8AC3E}">
        <p14:creationId xmlns:p14="http://schemas.microsoft.com/office/powerpoint/2010/main" val="16331973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Goal</a:t>
            </a:r>
            <a:r>
              <a:rPr lang="en-US" b="0" baseline="0" dirty="0" smtClean="0">
                <a:effectLst/>
              </a:rPr>
              <a:t> is to highlight details in a few areas that are newest (haven’t been presented before)</a:t>
            </a:r>
          </a:p>
          <a:p>
            <a:r>
              <a:rPr lang="en-US" b="0" baseline="0" dirty="0" smtClean="0">
                <a:effectLst/>
              </a:rPr>
              <a:t>Also provide a deeper explanation of why: philosophy.</a:t>
            </a:r>
          </a:p>
          <a:p>
            <a:endParaRPr lang="en-US" b="0" dirty="0"/>
          </a:p>
        </p:txBody>
      </p:sp>
      <p:sp>
        <p:nvSpPr>
          <p:cNvPr id="4" name="Slide Number Placeholder 3"/>
          <p:cNvSpPr>
            <a:spLocks noGrp="1"/>
          </p:cNvSpPr>
          <p:nvPr>
            <p:ph type="sldNum" sz="quarter" idx="10"/>
          </p:nvPr>
        </p:nvSpPr>
        <p:spPr/>
        <p:txBody>
          <a:bodyPr/>
          <a:lstStyle/>
          <a:p>
            <a:fld id="{6533E13D-597E-4F30-B49C-BFB9C12F0C21}" type="slidenum">
              <a:rPr lang="en-US" smtClean="0"/>
              <a:t>2</a:t>
            </a:fld>
            <a:endParaRPr lang="en-US"/>
          </a:p>
        </p:txBody>
      </p:sp>
    </p:spTree>
    <p:extLst>
      <p:ext uri="{BB962C8B-B14F-4D97-AF65-F5344CB8AC3E}">
        <p14:creationId xmlns:p14="http://schemas.microsoft.com/office/powerpoint/2010/main" val="163109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Draw call type is set</a:t>
            </a:r>
            <a:r>
              <a:rPr lang="en-US" baseline="0" dirty="0" smtClean="0"/>
              <a:t> for the entire buffer, at least on PC. Since PSO is fixed for the entire command. At least currently on PC.</a:t>
            </a:r>
            <a:endParaRPr lang="en-US" dirty="0"/>
          </a:p>
        </p:txBody>
      </p:sp>
      <p:sp>
        <p:nvSpPr>
          <p:cNvPr id="4" name="Slide Number Placeholder 3"/>
          <p:cNvSpPr>
            <a:spLocks noGrp="1"/>
          </p:cNvSpPr>
          <p:nvPr>
            <p:ph type="sldNum" sz="quarter" idx="10"/>
          </p:nvPr>
        </p:nvSpPr>
        <p:spPr/>
        <p:txBody>
          <a:bodyPr/>
          <a:lstStyle/>
          <a:p>
            <a:fld id="{163E00E8-58BC-41CE-BBFD-5DCD9DCD79C8}" type="slidenum">
              <a:rPr lang="en-US" smtClean="0"/>
              <a:t>19</a:t>
            </a:fld>
            <a:endParaRPr lang="en-US"/>
          </a:p>
        </p:txBody>
      </p:sp>
    </p:spTree>
    <p:extLst>
      <p:ext uri="{BB962C8B-B14F-4D97-AF65-F5344CB8AC3E}">
        <p14:creationId xmlns:p14="http://schemas.microsoft.com/office/powerpoint/2010/main" val="27600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E00E8-58BC-41CE-BBFD-5DCD9DCD79C8}" type="slidenum">
              <a:rPr lang="en-US" smtClean="0"/>
              <a:t>20</a:t>
            </a:fld>
            <a:endParaRPr lang="en-US"/>
          </a:p>
        </p:txBody>
      </p:sp>
    </p:spTree>
    <p:extLst>
      <p:ext uri="{BB962C8B-B14F-4D97-AF65-F5344CB8AC3E}">
        <p14:creationId xmlns:p14="http://schemas.microsoft.com/office/powerpoint/2010/main" val="94777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CPU </a:t>
            </a:r>
            <a:r>
              <a:rPr lang="en-US" dirty="0" smtClean="0"/>
              <a:t>time</a:t>
            </a:r>
          </a:p>
          <a:p>
            <a:r>
              <a:rPr lang="en-US" dirty="0" smtClean="0"/>
              <a:t>Some simple apps have been able to put almost all their work</a:t>
            </a:r>
            <a:r>
              <a:rPr lang="en-US" baseline="0" dirty="0" smtClean="0"/>
              <a:t> for a given frame into one </a:t>
            </a:r>
            <a:r>
              <a:rPr lang="en-US" baseline="0" dirty="0" err="1" smtClean="0"/>
              <a:t>ExecuteIndirect</a:t>
            </a:r>
            <a:r>
              <a:rPr lang="en-US" baseline="0" dirty="0" smtClean="0"/>
              <a:t> call.</a:t>
            </a:r>
          </a:p>
          <a:p>
            <a:r>
              <a:rPr lang="en-US" baseline="0" dirty="0" smtClean="0"/>
              <a:t>Orders of magnitude reduction in CPU API overhead.</a:t>
            </a:r>
            <a:endParaRPr lang="en-US" dirty="0"/>
          </a:p>
        </p:txBody>
      </p:sp>
      <p:sp>
        <p:nvSpPr>
          <p:cNvPr id="4" name="Slide Number Placeholder 3"/>
          <p:cNvSpPr>
            <a:spLocks noGrp="1"/>
          </p:cNvSpPr>
          <p:nvPr>
            <p:ph type="sldNum" sz="quarter" idx="10"/>
          </p:nvPr>
        </p:nvSpPr>
        <p:spPr/>
        <p:txBody>
          <a:bodyPr/>
          <a:lstStyle/>
          <a:p>
            <a:fld id="{163E00E8-58BC-41CE-BBFD-5DCD9DCD79C8}" type="slidenum">
              <a:rPr lang="en-US" smtClean="0"/>
              <a:t>21</a:t>
            </a:fld>
            <a:endParaRPr lang="en-US"/>
          </a:p>
        </p:txBody>
      </p:sp>
    </p:spTree>
    <p:extLst>
      <p:ext uri="{BB962C8B-B14F-4D97-AF65-F5344CB8AC3E}">
        <p14:creationId xmlns:p14="http://schemas.microsoft.com/office/powerpoint/2010/main" val="117591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there are other components on there like the encoders and decoder and the display scan-out engines, etc.</a:t>
            </a:r>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25</a:t>
            </a:fld>
            <a:endParaRPr lang="en-US"/>
          </a:p>
        </p:txBody>
      </p:sp>
    </p:spTree>
    <p:extLst>
      <p:ext uri="{BB962C8B-B14F-4D97-AF65-F5344CB8AC3E}">
        <p14:creationId xmlns:p14="http://schemas.microsoft.com/office/powerpoint/2010/main" val="208887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Implementations</a:t>
            </a:r>
            <a:r>
              <a:rPr lang="en-US" baseline="0" dirty="0" smtClean="0"/>
              <a:t> vary only in the granularity of pre-emption.</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26</a:t>
            </a:fld>
            <a:endParaRPr lang="en-US" altLang="en-US"/>
          </a:p>
        </p:txBody>
      </p:sp>
    </p:spTree>
    <p:extLst>
      <p:ext uri="{BB962C8B-B14F-4D97-AF65-F5344CB8AC3E}">
        <p14:creationId xmlns:p14="http://schemas.microsoft.com/office/powerpoint/2010/main" val="3092622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Extract all the parallelism out of the</a:t>
            </a:r>
            <a:r>
              <a:rPr lang="en-US" baseline="0" dirty="0" smtClean="0"/>
              <a:t> hardware that’s available</a:t>
            </a:r>
          </a:p>
          <a:p>
            <a:r>
              <a:rPr lang="en-US" baseline="0" dirty="0" smtClean="0"/>
              <a:t>Why do we have these nested? Because that’s how the hardware actually works:</a:t>
            </a:r>
          </a:p>
          <a:p>
            <a:r>
              <a:rPr lang="en-US" baseline="0" dirty="0" smtClean="0"/>
              <a:t>Really the 3D engine can do anything.  It can do compute tasks and also the highest bandwidth copy tasks.</a:t>
            </a:r>
          </a:p>
          <a:p>
            <a:r>
              <a:rPr lang="en-US" baseline="0" dirty="0" smtClean="0"/>
              <a:t>A compute queue is just using the 3D engine when you know you can power down the graphics-specific portions of that core.</a:t>
            </a:r>
          </a:p>
          <a:p>
            <a:r>
              <a:rPr lang="en-US" baseline="0" dirty="0" smtClean="0"/>
              <a:t>A copy queue can be done on a separate </a:t>
            </a:r>
            <a:r>
              <a:rPr lang="en-US" baseline="0" dirty="0" err="1" smtClean="0"/>
              <a:t>blitter</a:t>
            </a:r>
            <a:r>
              <a:rPr lang="en-US" baseline="0" dirty="0" smtClean="0"/>
              <a:t> core aka DMA engine.</a:t>
            </a:r>
            <a:endParaRPr lang="en-US" dirty="0"/>
          </a:p>
        </p:txBody>
      </p:sp>
      <p:sp>
        <p:nvSpPr>
          <p:cNvPr id="4" name="Slide Number Placeholder 3"/>
          <p:cNvSpPr>
            <a:spLocks noGrp="1"/>
          </p:cNvSpPr>
          <p:nvPr>
            <p:ph type="sldNum" sz="quarter" idx="10"/>
          </p:nvPr>
        </p:nvSpPr>
        <p:spPr/>
        <p:txBody>
          <a:bodyPr/>
          <a:lstStyle/>
          <a:p>
            <a:fld id="{163E00E8-58BC-41CE-BBFD-5DCD9DCD79C8}" type="slidenum">
              <a:rPr lang="en-US" smtClean="0"/>
              <a:t>29</a:t>
            </a:fld>
            <a:endParaRPr lang="en-US"/>
          </a:p>
        </p:txBody>
      </p:sp>
    </p:spTree>
    <p:extLst>
      <p:ext uri="{BB962C8B-B14F-4D97-AF65-F5344CB8AC3E}">
        <p14:creationId xmlns:p14="http://schemas.microsoft.com/office/powerpoint/2010/main" val="77682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shows how the model is even expressed in the tools.</a:t>
            </a:r>
          </a:p>
          <a:p>
            <a:r>
              <a:rPr lang="en-US" baseline="0" dirty="0" smtClean="0"/>
              <a:t>You can see that the GPU engines (3D, and Copy) are peers to the CPU cores in the model.</a:t>
            </a:r>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30</a:t>
            </a:fld>
            <a:endParaRPr lang="en-US"/>
          </a:p>
        </p:txBody>
      </p:sp>
    </p:spTree>
    <p:extLst>
      <p:ext uri="{BB962C8B-B14F-4D97-AF65-F5344CB8AC3E}">
        <p14:creationId xmlns:p14="http://schemas.microsoft.com/office/powerpoint/2010/main" val="50672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benefits</a:t>
            </a:r>
            <a:r>
              <a:rPr lang="en-US" baseline="0" dirty="0" smtClean="0"/>
              <a:t> from this, and they increase as the performance of the integrated GPU grows.</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31</a:t>
            </a:fld>
            <a:endParaRPr lang="en-US" altLang="en-US"/>
          </a:p>
        </p:txBody>
      </p:sp>
    </p:spTree>
    <p:extLst>
      <p:ext uri="{BB962C8B-B14F-4D97-AF65-F5344CB8AC3E}">
        <p14:creationId xmlns:p14="http://schemas.microsoft.com/office/powerpoint/2010/main" val="3102032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 can over-ride app</a:t>
            </a:r>
            <a:r>
              <a:rPr lang="en-US" baseline="0" dirty="0" smtClean="0"/>
              <a:t> if it thinks it can improve performance.</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33</a:t>
            </a:fld>
            <a:endParaRPr lang="en-US" altLang="en-US"/>
          </a:p>
        </p:txBody>
      </p:sp>
    </p:spTree>
    <p:extLst>
      <p:ext uri="{BB962C8B-B14F-4D97-AF65-F5344CB8AC3E}">
        <p14:creationId xmlns:p14="http://schemas.microsoft.com/office/powerpoint/2010/main" val="298869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a:t>
            </a:r>
            <a:r>
              <a:rPr lang="en-US" baseline="0" dirty="0" smtClean="0"/>
              <a:t> can ‘link’ multiple adapters to make them look to the app/runtime as a single adapter.</a:t>
            </a:r>
          </a:p>
          <a:p>
            <a:r>
              <a:rPr lang="en-US" baseline="0" dirty="0" smtClean="0"/>
              <a:t>Usually won’t do this unless/until the app does a poor job.</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34</a:t>
            </a:fld>
            <a:endParaRPr lang="en-US" altLang="en-US"/>
          </a:p>
        </p:txBody>
      </p:sp>
    </p:spTree>
    <p:extLst>
      <p:ext uri="{BB962C8B-B14F-4D97-AF65-F5344CB8AC3E}">
        <p14:creationId xmlns:p14="http://schemas.microsoft.com/office/powerpoint/2010/main" val="418079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of DirectX</a:t>
            </a:r>
            <a:r>
              <a:rPr lang="en-US" baseline="0" dirty="0" smtClean="0"/>
              <a:t> releases and key features of each version</a:t>
            </a:r>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5</a:t>
            </a:fld>
            <a:endParaRPr lang="en-US"/>
          </a:p>
        </p:txBody>
      </p:sp>
    </p:spTree>
    <p:extLst>
      <p:ext uri="{BB962C8B-B14F-4D97-AF65-F5344CB8AC3E}">
        <p14:creationId xmlns:p14="http://schemas.microsoft.com/office/powerpoint/2010/main" val="4070242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36</a:t>
            </a:fld>
            <a:endParaRPr lang="en-US"/>
          </a:p>
        </p:txBody>
      </p:sp>
    </p:spTree>
    <p:extLst>
      <p:ext uri="{BB962C8B-B14F-4D97-AF65-F5344CB8AC3E}">
        <p14:creationId xmlns:p14="http://schemas.microsoft.com/office/powerpoint/2010/main" val="1612291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ecosystem is not standing still</a:t>
            </a:r>
          </a:p>
          <a:p>
            <a:r>
              <a:rPr lang="en-US" dirty="0" smtClean="0"/>
              <a:t>ROVs enable spatial random access, but</a:t>
            </a:r>
            <a:r>
              <a:rPr lang="en-US" baseline="0" dirty="0" smtClean="0"/>
              <a:t> temporal serialization.</a:t>
            </a:r>
          </a:p>
          <a:p>
            <a:r>
              <a:rPr lang="en-US" baseline="0" dirty="0" smtClean="0"/>
              <a:t>	Useful when starting from a graphics tasks and writing to a general data structure (UAB)</a:t>
            </a:r>
          </a:p>
          <a:p>
            <a:r>
              <a:rPr lang="en-US" baseline="0" dirty="0" smtClean="0"/>
              <a:t>	E.g. for when you sort input triangles beforehand and want to retain that, or other algorithms where order matters.</a:t>
            </a:r>
          </a:p>
          <a:p>
            <a:endParaRPr lang="en-US" dirty="0" smtClean="0"/>
          </a:p>
          <a:p>
            <a:r>
              <a:rPr lang="en-US" dirty="0" smtClean="0"/>
              <a:t>Texture</a:t>
            </a:r>
            <a:r>
              <a:rPr lang="en-US" baseline="0" dirty="0" smtClean="0"/>
              <a:t> compression ASTC was on this list, but I personally messed up some paperwork on that.  The hardware is still coming to the ecosystem as fast as possible.</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37</a:t>
            </a:fld>
            <a:endParaRPr lang="en-US" altLang="en-US"/>
          </a:p>
        </p:txBody>
      </p:sp>
    </p:spTree>
    <p:extLst>
      <p:ext uri="{BB962C8B-B14F-4D97-AF65-F5344CB8AC3E}">
        <p14:creationId xmlns:p14="http://schemas.microsoft.com/office/powerpoint/2010/main" val="28732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smtClean="0"/>
              <a:t>Did not provide indication of direction for industry</a:t>
            </a:r>
          </a:p>
          <a:p>
            <a:pPr lvl="0"/>
            <a:r>
              <a:rPr lang="en-US" sz="2000" dirty="0" smtClean="0"/>
              <a:t>Looked to developer like millions of combinations were possible, even though there were only a few implementations</a:t>
            </a:r>
          </a:p>
          <a:p>
            <a:pPr lvl="0"/>
            <a:r>
              <a:rPr lang="en-US" sz="2000" dirty="0" smtClean="0"/>
              <a:t>No way to know how much hardware supported the specific set of caps required for a particular technique</a:t>
            </a:r>
          </a:p>
          <a:p>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38</a:t>
            </a:fld>
            <a:endParaRPr lang="en-US" altLang="en-US"/>
          </a:p>
        </p:txBody>
      </p:sp>
    </p:spTree>
    <p:extLst>
      <p:ext uri="{BB962C8B-B14F-4D97-AF65-F5344CB8AC3E}">
        <p14:creationId xmlns:p14="http://schemas.microsoft.com/office/powerpoint/2010/main" val="406903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DX10/11 introduced Feature Level as a category for grouping implementations</a:t>
            </a:r>
          </a:p>
          <a:p>
            <a:r>
              <a:rPr lang="en-US" baseline="0" dirty="0" smtClean="0"/>
              <a:t>DX11 first introduced Tiers with tiled resources, DX12 uses tiers for several things.</a:t>
            </a:r>
          </a:p>
          <a:p>
            <a:r>
              <a:rPr lang="en-US" baseline="0" dirty="0" smtClean="0"/>
              <a:t>When you go back and target existing hardware, it is hard to get it to align.</a:t>
            </a:r>
          </a:p>
          <a:p>
            <a:r>
              <a:rPr lang="en-US" baseline="0" dirty="0" smtClean="0"/>
              <a:t>These are getting simpler over time.  We are able to reduce the number of tiers in the hardware as we work with the IHVs.</a:t>
            </a:r>
          </a:p>
          <a:p>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39</a:t>
            </a:fld>
            <a:endParaRPr lang="en-US" altLang="en-US"/>
          </a:p>
        </p:txBody>
      </p:sp>
    </p:spTree>
    <p:extLst>
      <p:ext uri="{BB962C8B-B14F-4D97-AF65-F5344CB8AC3E}">
        <p14:creationId xmlns:p14="http://schemas.microsoft.com/office/powerpoint/2010/main" val="24290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 2015</a:t>
            </a: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Unified CPU, GPU, System profiling and debugging tool for the Universal App Platform and full breadth of Windows devices</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8/10/2015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49912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Side by side windows for HLSL source code and shader compiler output</a:t>
            </a:r>
            <a:endParaRPr lang="en-US" sz="1050" dirty="0" smtClean="0"/>
          </a:p>
          <a:p>
            <a:r>
              <a:rPr lang="en-US" sz="1000" dirty="0" smtClean="0"/>
              <a:t>Edit shader code and apply changes to the log file to view impacts</a:t>
            </a:r>
            <a:endParaRPr lang="en-US" sz="1050" dirty="0" smtClean="0"/>
          </a:p>
          <a:p>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42</a:t>
            </a:fld>
            <a:endParaRPr lang="en-US"/>
          </a:p>
        </p:txBody>
      </p:sp>
    </p:spTree>
    <p:extLst>
      <p:ext uri="{BB962C8B-B14F-4D97-AF65-F5344CB8AC3E}">
        <p14:creationId xmlns:p14="http://schemas.microsoft.com/office/powerpoint/2010/main" val="989023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GPGPU was not the main focus of DX12, yet there are several that massively improve the DirectCompute capabilities and performance</a:t>
            </a:r>
          </a:p>
          <a:p>
            <a:r>
              <a:rPr lang="en-US" baseline="0" dirty="0" smtClean="0"/>
              <a:t>Support for multi-GPU, and for VR/Stereo.</a:t>
            </a:r>
          </a:p>
          <a:p>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43</a:t>
            </a:fld>
            <a:endParaRPr lang="en-US"/>
          </a:p>
        </p:txBody>
      </p:sp>
    </p:spTree>
    <p:extLst>
      <p:ext uri="{BB962C8B-B14F-4D97-AF65-F5344CB8AC3E}">
        <p14:creationId xmlns:p14="http://schemas.microsoft.com/office/powerpoint/2010/main" val="281663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13232" rtl="0" eaLnBrk="1" fontAlgn="auto" latinLnBrk="0" hangingPunct="1">
              <a:lnSpc>
                <a:spcPct val="100000"/>
              </a:lnSpc>
              <a:spcBef>
                <a:spcPts val="0"/>
              </a:spcBef>
              <a:spcAft>
                <a:spcPts val="0"/>
              </a:spcAft>
              <a:buClrTx/>
              <a:buSzTx/>
              <a:buFontTx/>
              <a:buNone/>
              <a:tabLst/>
              <a:defRPr/>
            </a:pPr>
            <a:r>
              <a:rPr lang="en-US" dirty="0" smtClean="0"/>
              <a:t>Work is more</a:t>
            </a:r>
            <a:r>
              <a:rPr lang="en-US" baseline="0" dirty="0" smtClean="0"/>
              <a:t> consistent, less magic behind the scenes </a:t>
            </a:r>
          </a:p>
          <a:p>
            <a:pPr marL="0" marR="0" lvl="1" indent="0" algn="l" defTabSz="713232" rtl="0" eaLnBrk="1" fontAlgn="auto" latinLnBrk="0" hangingPunct="1">
              <a:lnSpc>
                <a:spcPct val="100000"/>
              </a:lnSpc>
              <a:spcBef>
                <a:spcPts val="0"/>
              </a:spcBef>
              <a:spcAft>
                <a:spcPts val="0"/>
              </a:spcAft>
              <a:buClrTx/>
              <a:buSzTx/>
              <a:buFontTx/>
              <a:buNone/>
              <a:tabLst/>
              <a:defRPr/>
            </a:pPr>
            <a:r>
              <a:rPr lang="en-US" baseline="0" dirty="0" smtClean="0"/>
              <a:t>Back in 2007, we noticed that drivers were analyzing command streams to identify scheduling and parallelism opportunities.</a:t>
            </a:r>
          </a:p>
          <a:p>
            <a:pPr marL="0" marR="0" lvl="1" indent="0" algn="l" defTabSz="713232" rtl="0" eaLnBrk="1" fontAlgn="auto" latinLnBrk="0" hangingPunct="1">
              <a:lnSpc>
                <a:spcPct val="100000"/>
              </a:lnSpc>
              <a:spcBef>
                <a:spcPts val="0"/>
              </a:spcBef>
              <a:spcAft>
                <a:spcPts val="0"/>
              </a:spcAft>
              <a:buClrTx/>
              <a:buSzTx/>
              <a:buFontTx/>
              <a:buNone/>
              <a:tabLst/>
              <a:defRPr/>
            </a:pPr>
            <a:r>
              <a:rPr lang="en-US" baseline="0" dirty="0" smtClean="0"/>
              <a:t>This is a potentially unbounded search problem, not something you want to have happen on every Draw call.</a:t>
            </a:r>
            <a:endParaRPr lang="en-US" dirty="0" smtClean="0"/>
          </a:p>
          <a:p>
            <a:endParaRPr lang="en-US" dirty="0"/>
          </a:p>
        </p:txBody>
      </p:sp>
      <p:sp>
        <p:nvSpPr>
          <p:cNvPr id="4" name="Slide Number Placeholder 3"/>
          <p:cNvSpPr>
            <a:spLocks noGrp="1"/>
          </p:cNvSpPr>
          <p:nvPr>
            <p:ph type="sldNum" sz="quarter" idx="10"/>
          </p:nvPr>
        </p:nvSpPr>
        <p:spPr/>
        <p:txBody>
          <a:bodyPr/>
          <a:lstStyle/>
          <a:p>
            <a:fld id="{6533E13D-597E-4F30-B49C-BFB9C12F0C21}" type="slidenum">
              <a:rPr lang="en-US" smtClean="0"/>
              <a:t>6</a:t>
            </a:fld>
            <a:endParaRPr lang="en-US"/>
          </a:p>
        </p:txBody>
      </p:sp>
    </p:spTree>
    <p:extLst>
      <p:ext uri="{BB962C8B-B14F-4D97-AF65-F5344CB8AC3E}">
        <p14:creationId xmlns:p14="http://schemas.microsoft.com/office/powerpoint/2010/main" val="135356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7</a:t>
            </a:fld>
            <a:endParaRPr lang="en-US" altLang="en-US"/>
          </a:p>
        </p:txBody>
      </p:sp>
    </p:spTree>
    <p:extLst>
      <p:ext uri="{BB962C8B-B14F-4D97-AF65-F5344CB8AC3E}">
        <p14:creationId xmlns:p14="http://schemas.microsoft.com/office/powerpoint/2010/main" val="373570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Language-style</a:t>
            </a:r>
            <a:r>
              <a:rPr lang="en-US" baseline="0" dirty="0" smtClean="0"/>
              <a:t> explanation: Executing code on the GPU is like a function call.  It is asynchronous since it runs on a separate core, but it still a call.</a:t>
            </a:r>
          </a:p>
          <a:p>
            <a:r>
              <a:rPr lang="en-US" baseline="0" dirty="0" smtClean="0"/>
              <a:t>It turns out that the hardware has some memory that can be used to pass the arguments of that function call.</a:t>
            </a:r>
          </a:p>
          <a:p>
            <a:r>
              <a:rPr lang="en-US" baseline="0" dirty="0" smtClean="0"/>
              <a:t>This makes sense since all our GPU code uses register-based calling conventions.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9</a:t>
            </a:fld>
            <a:endParaRPr lang="en-US" altLang="en-US"/>
          </a:p>
        </p:txBody>
      </p:sp>
    </p:spTree>
    <p:extLst>
      <p:ext uri="{BB962C8B-B14F-4D97-AF65-F5344CB8AC3E}">
        <p14:creationId xmlns:p14="http://schemas.microsoft.com/office/powerpoint/2010/main" val="411395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Analog of function signature and function call arguments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 </a:t>
            </a:r>
            <a:r>
              <a:rPr lang="en-US" dirty="0" smtClean="0"/>
              <a:t>main( </a:t>
            </a:r>
            <a:r>
              <a:rPr lang="en-US" dirty="0" err="1" smtClean="0"/>
              <a:t>int</a:t>
            </a:r>
            <a:r>
              <a:rPr lang="en-US" dirty="0" smtClean="0"/>
              <a:t> </a:t>
            </a:r>
            <a:r>
              <a:rPr lang="en-US" dirty="0" err="1" smtClean="0"/>
              <a:t>argc</a:t>
            </a:r>
            <a:r>
              <a:rPr lang="en-US" dirty="0" smtClean="0"/>
              <a:t>, char *</a:t>
            </a:r>
            <a:r>
              <a:rPr lang="en-US" dirty="0" err="1" smtClean="0"/>
              <a:t>argv</a:t>
            </a:r>
            <a:r>
              <a:rPr lang="en-US" dirty="0" smtClean="0"/>
              <a:t>[] )</a:t>
            </a:r>
            <a:r>
              <a:rPr lang="en-US" baseline="0" dirty="0" smtClean="0"/>
              <a:t> {}; for </a:t>
            </a:r>
            <a:r>
              <a:rPr lang="en-US" baseline="0" dirty="0" smtClean="0"/>
              <a:t>your GPU </a:t>
            </a:r>
            <a:r>
              <a:rPr lang="en-US" baseline="0" dirty="0" smtClean="0"/>
              <a:t>code</a:t>
            </a:r>
            <a:endParaRPr lang="en-US" baseline="0" dirty="0" smtClean="0"/>
          </a:p>
        </p:txBody>
      </p:sp>
      <p:sp>
        <p:nvSpPr>
          <p:cNvPr id="4" name="Slide Number Placeholder 3"/>
          <p:cNvSpPr>
            <a:spLocks noGrp="1"/>
          </p:cNvSpPr>
          <p:nvPr>
            <p:ph type="sldNum" sz="quarter" idx="10"/>
          </p:nvPr>
        </p:nvSpPr>
        <p:spPr/>
        <p:txBody>
          <a:bodyPr/>
          <a:lstStyle/>
          <a:p>
            <a:fld id="{163E00E8-58BC-41CE-BBFD-5DCD9DCD79C8}" type="slidenum">
              <a:rPr lang="en-US" smtClean="0"/>
              <a:t>11</a:t>
            </a:fld>
            <a:endParaRPr lang="en-US"/>
          </a:p>
        </p:txBody>
      </p:sp>
    </p:spTree>
    <p:extLst>
      <p:ext uri="{BB962C8B-B14F-4D97-AF65-F5344CB8AC3E}">
        <p14:creationId xmlns:p14="http://schemas.microsoft.com/office/powerpoint/2010/main" val="226048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you actually set the values that you are passing in</a:t>
            </a:r>
            <a:r>
              <a:rPr lang="en-US" baseline="0" dirty="0" smtClean="0"/>
              <a:t> to the GPU via the root arguments</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15</a:t>
            </a:fld>
            <a:endParaRPr lang="en-US" altLang="en-US"/>
          </a:p>
        </p:txBody>
      </p:sp>
    </p:spTree>
    <p:extLst>
      <p:ext uri="{BB962C8B-B14F-4D97-AF65-F5344CB8AC3E}">
        <p14:creationId xmlns:p14="http://schemas.microsoft.com/office/powerpoint/2010/main" val="378470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define the root signature using</a:t>
            </a:r>
            <a:r>
              <a:rPr lang="en-US" baseline="0" dirty="0" smtClean="0"/>
              <a:t> a shader syntax, you can.</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17</a:t>
            </a:fld>
            <a:endParaRPr lang="en-US" altLang="en-US"/>
          </a:p>
        </p:txBody>
      </p:sp>
    </p:spTree>
    <p:extLst>
      <p:ext uri="{BB962C8B-B14F-4D97-AF65-F5344CB8AC3E}">
        <p14:creationId xmlns:p14="http://schemas.microsoft.com/office/powerpoint/2010/main" val="346488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like everything</a:t>
            </a:r>
            <a:r>
              <a:rPr lang="en-US" baseline="0" dirty="0" smtClean="0"/>
              <a:t> else in DirectX, we’ve abstracted the nuances of all the hardware and enabled this feature on every 12 GPU</a:t>
            </a:r>
            <a:endParaRPr lang="en-US" dirty="0"/>
          </a:p>
        </p:txBody>
      </p:sp>
      <p:sp>
        <p:nvSpPr>
          <p:cNvPr id="4" name="Slide Number Placeholder 3"/>
          <p:cNvSpPr>
            <a:spLocks noGrp="1"/>
          </p:cNvSpPr>
          <p:nvPr>
            <p:ph type="sldNum" sz="quarter" idx="10"/>
          </p:nvPr>
        </p:nvSpPr>
        <p:spPr/>
        <p:txBody>
          <a:bodyPr/>
          <a:lstStyle/>
          <a:p>
            <a:fld id="{163E00E8-58BC-41CE-BBFD-5DCD9DCD79C8}" type="slidenum">
              <a:rPr lang="en-US" smtClean="0"/>
              <a:t>18</a:t>
            </a:fld>
            <a:endParaRPr lang="en-US"/>
          </a:p>
        </p:txBody>
      </p:sp>
    </p:spTree>
    <p:extLst>
      <p:ext uri="{BB962C8B-B14F-4D97-AF65-F5344CB8AC3E}">
        <p14:creationId xmlns:p14="http://schemas.microsoft.com/office/powerpoint/2010/main" val="420059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153D87-E8DA-4C47-8B20-BE745672033B}" type="datetime1">
              <a:rPr lang="en-US" altLang="en-US"/>
              <a:pPr>
                <a:defRPr/>
              </a:pPr>
              <a:t>8/6/2015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76CE62-1757-4FBC-9789-66BBAF0954D5}" type="slidenum">
              <a:rPr lang="en-US" altLang="en-US"/>
              <a:pPr>
                <a:defRPr/>
              </a:pPr>
              <a:t>‹#›</a:t>
            </a:fld>
            <a:endParaRPr lang="en-US" altLang="en-US"/>
          </a:p>
        </p:txBody>
      </p:sp>
    </p:spTree>
    <p:extLst>
      <p:ext uri="{BB962C8B-B14F-4D97-AF65-F5344CB8AC3E}">
        <p14:creationId xmlns:p14="http://schemas.microsoft.com/office/powerpoint/2010/main" val="39087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BE7B24-737D-4558-BDD9-982F9C2F5922}" type="datetime1">
              <a:rPr lang="en-US" altLang="en-US"/>
              <a:pPr>
                <a:defRPr/>
              </a:pPr>
              <a:t>8/6/2015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FC106-85BC-47C9-9CB6-99DDCBC7DF6E}" type="slidenum">
              <a:rPr lang="en-US" altLang="en-US"/>
              <a:pPr>
                <a:defRPr/>
              </a:pPr>
              <a:t>‹#›</a:t>
            </a:fld>
            <a:endParaRPr lang="en-US" altLang="en-US"/>
          </a:p>
        </p:txBody>
      </p:sp>
    </p:spTree>
    <p:extLst>
      <p:ext uri="{BB962C8B-B14F-4D97-AF65-F5344CB8AC3E}">
        <p14:creationId xmlns:p14="http://schemas.microsoft.com/office/powerpoint/2010/main" val="215871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CE79F9-B3FC-45C1-ADC6-BC9892DB9B93}" type="datetime1">
              <a:rPr lang="en-US" altLang="en-US"/>
              <a:pPr>
                <a:defRPr/>
              </a:pPr>
              <a:t>8/6/2015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E4573-5E84-4B3A-9C7A-4D33B066821F}" type="slidenum">
              <a:rPr lang="en-US" altLang="en-US"/>
              <a:pPr>
                <a:defRPr/>
              </a:pPr>
              <a:t>‹#›</a:t>
            </a:fld>
            <a:endParaRPr lang="en-US" altLang="en-US"/>
          </a:p>
        </p:txBody>
      </p:sp>
    </p:spTree>
    <p:extLst>
      <p:ext uri="{BB962C8B-B14F-4D97-AF65-F5344CB8AC3E}">
        <p14:creationId xmlns:p14="http://schemas.microsoft.com/office/powerpoint/2010/main" val="113639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1"/>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3" y="4749850"/>
            <a:ext cx="548699"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221475781"/>
      </p:ext>
    </p:extLst>
  </p:cSld>
  <p:clrMapOvr>
    <a:masterClrMapping/>
  </p:clrMapOvr>
  <mc:AlternateContent xmlns:mc="http://schemas.openxmlformats.org/markup-compatibility/2006">
    <mc:Choice xmlns:p14="http://schemas.microsoft.com/office/powerpoint/2010/main" Requires="p14">
      <p:transition spd="med" p14:dur="600">
        <p14:pan dir="u"/>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D4F45C-64AA-4189-B8C0-E5B3DEBC5277}" type="datetime1">
              <a:rPr lang="en-US" altLang="en-US"/>
              <a:pPr>
                <a:defRPr/>
              </a:pPr>
              <a:t>8/6/2015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8D188-3C4E-4B99-ABA3-70A0C7E882D8}" type="slidenum">
              <a:rPr lang="en-US" altLang="en-US"/>
              <a:pPr>
                <a:defRPr/>
              </a:pPr>
              <a:t>‹#›</a:t>
            </a:fld>
            <a:endParaRPr lang="en-US" altLang="en-US"/>
          </a:p>
        </p:txBody>
      </p:sp>
    </p:spTree>
    <p:extLst>
      <p:ext uri="{BB962C8B-B14F-4D97-AF65-F5344CB8AC3E}">
        <p14:creationId xmlns:p14="http://schemas.microsoft.com/office/powerpoint/2010/main" val="398326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C09672-D9E7-4086-B4A9-128EB7AF969C}" type="datetime1">
              <a:rPr lang="en-US" altLang="en-US"/>
              <a:pPr>
                <a:defRPr/>
              </a:pPr>
              <a:t>8/6/2015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442DE5-5EB5-46D9-8D0C-FFE1E4D4B4C3}" type="slidenum">
              <a:rPr lang="en-US" altLang="en-US"/>
              <a:pPr>
                <a:defRPr/>
              </a:pPr>
              <a:t>‹#›</a:t>
            </a:fld>
            <a:endParaRPr lang="en-US" altLang="en-US"/>
          </a:p>
        </p:txBody>
      </p:sp>
    </p:spTree>
    <p:extLst>
      <p:ext uri="{BB962C8B-B14F-4D97-AF65-F5344CB8AC3E}">
        <p14:creationId xmlns:p14="http://schemas.microsoft.com/office/powerpoint/2010/main" val="2405302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0D1C7E-1B69-431D-87A8-49EB4AEEFCE0}" type="datetime1">
              <a:rPr lang="en-US" altLang="en-US"/>
              <a:pPr>
                <a:defRPr/>
              </a:pPr>
              <a:t>8/6/2015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9C85D2-31D9-45B4-863C-AD9D317BC0A1}" type="slidenum">
              <a:rPr lang="en-US" altLang="en-US"/>
              <a:pPr>
                <a:defRPr/>
              </a:pPr>
              <a:t>‹#›</a:t>
            </a:fld>
            <a:endParaRPr lang="en-US" altLang="en-US"/>
          </a:p>
        </p:txBody>
      </p:sp>
    </p:spTree>
    <p:extLst>
      <p:ext uri="{BB962C8B-B14F-4D97-AF65-F5344CB8AC3E}">
        <p14:creationId xmlns:p14="http://schemas.microsoft.com/office/powerpoint/2010/main" val="347513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28408D-D2FA-4184-BED1-1AF1BF7344B5}" type="datetime1">
              <a:rPr lang="en-US" altLang="en-US"/>
              <a:pPr>
                <a:defRPr/>
              </a:pPr>
              <a:t>8/6/2015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906D96-7DD9-4C20-ACDF-D76C7D1BB540}" type="slidenum">
              <a:rPr lang="en-US" altLang="en-US"/>
              <a:pPr>
                <a:defRPr/>
              </a:pPr>
              <a:t>‹#›</a:t>
            </a:fld>
            <a:endParaRPr lang="en-US" altLang="en-US"/>
          </a:p>
        </p:txBody>
      </p:sp>
    </p:spTree>
    <p:extLst>
      <p:ext uri="{BB962C8B-B14F-4D97-AF65-F5344CB8AC3E}">
        <p14:creationId xmlns:p14="http://schemas.microsoft.com/office/powerpoint/2010/main" val="17092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27DAA5-77BB-4EAC-8311-02B283FBD877}" type="datetime1">
              <a:rPr lang="en-US" altLang="en-US"/>
              <a:pPr>
                <a:defRPr/>
              </a:pPr>
              <a:t>8/6/2015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5B066D-675F-4D13-B4CF-963B72AEAA23}" type="slidenum">
              <a:rPr lang="en-US" altLang="en-US"/>
              <a:pPr>
                <a:defRPr/>
              </a:pPr>
              <a:t>‹#›</a:t>
            </a:fld>
            <a:endParaRPr lang="en-US" altLang="en-US"/>
          </a:p>
        </p:txBody>
      </p:sp>
    </p:spTree>
    <p:extLst>
      <p:ext uri="{BB962C8B-B14F-4D97-AF65-F5344CB8AC3E}">
        <p14:creationId xmlns:p14="http://schemas.microsoft.com/office/powerpoint/2010/main" val="180499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65C01-A44F-4F88-9DD2-1C4FEA4CCF44}" type="datetime1">
              <a:rPr lang="en-US" altLang="en-US"/>
              <a:pPr>
                <a:defRPr/>
              </a:pPr>
              <a:t>8/6/2015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AFD74A-F5DD-4DC9-88B8-128CE860B546}" type="slidenum">
              <a:rPr lang="en-US" altLang="en-US"/>
              <a:pPr>
                <a:defRPr/>
              </a:pPr>
              <a:t>‹#›</a:t>
            </a:fld>
            <a:endParaRPr lang="en-US" altLang="en-US"/>
          </a:p>
        </p:txBody>
      </p:sp>
    </p:spTree>
    <p:extLst>
      <p:ext uri="{BB962C8B-B14F-4D97-AF65-F5344CB8AC3E}">
        <p14:creationId xmlns:p14="http://schemas.microsoft.com/office/powerpoint/2010/main" val="237587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962DC1-D2D8-4FF3-9FD0-14A3205E7355}" type="datetime1">
              <a:rPr lang="en-US" altLang="en-US"/>
              <a:pPr>
                <a:defRPr/>
              </a:pPr>
              <a:t>8/6/2015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D90D63-5051-434B-88F3-5752396B5839}" type="slidenum">
              <a:rPr lang="en-US" altLang="en-US"/>
              <a:pPr>
                <a:defRPr/>
              </a:pPr>
              <a:t>‹#›</a:t>
            </a:fld>
            <a:endParaRPr lang="en-US" altLang="en-US"/>
          </a:p>
        </p:txBody>
      </p:sp>
    </p:spTree>
    <p:extLst>
      <p:ext uri="{BB962C8B-B14F-4D97-AF65-F5344CB8AC3E}">
        <p14:creationId xmlns:p14="http://schemas.microsoft.com/office/powerpoint/2010/main" val="295932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E46FA1-7160-434D-B94D-41B5FEBAB585}" type="datetime1">
              <a:rPr lang="en-US" altLang="en-US"/>
              <a:pPr>
                <a:defRPr/>
              </a:pPr>
              <a:t>8/6/2015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62944-8418-415A-900D-3238B8DC632C}" type="slidenum">
              <a:rPr lang="en-US" altLang="en-US"/>
              <a:pPr>
                <a:defRPr/>
              </a:pPr>
              <a:t>‹#›</a:t>
            </a:fld>
            <a:endParaRPr lang="en-US" altLang="en-US"/>
          </a:p>
        </p:txBody>
      </p:sp>
    </p:spTree>
    <p:extLst>
      <p:ext uri="{BB962C8B-B14F-4D97-AF65-F5344CB8AC3E}">
        <p14:creationId xmlns:p14="http://schemas.microsoft.com/office/powerpoint/2010/main" val="302413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C75A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B1727F06-2F3E-4623-A2E7-1C32E4049876}" type="datetime1">
              <a:rPr lang="en-US" altLang="en-US"/>
              <a:pPr>
                <a:defRPr/>
              </a:pPr>
              <a:t>8/6/2015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6A6C1"/>
                </a:solidFill>
              </a:defRPr>
            </a:lvl1pPr>
          </a:lstStyle>
          <a:p>
            <a:pPr>
              <a:defRPr/>
            </a:pPr>
            <a:fld id="{C230CD29-93F5-4CE4-90DD-52E3F80245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0" fontAlgn="base" hangingPunct="0">
        <a:spcBef>
          <a:spcPct val="0"/>
        </a:spcBef>
        <a:spcAft>
          <a:spcPct val="0"/>
        </a:spcAft>
        <a:defRPr sz="4400" kern="1200">
          <a:solidFill>
            <a:schemeClr val="bg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hannel9.msdn.com/Events/GDC/GDC-2015/Advanced-DirectX12-Graphics-and-Performance" TargetMode="External"/><Relationship Id="rId2" Type="http://schemas.openxmlformats.org/officeDocument/2006/relationships/hyperlink" Target="https://channel9.msdn.com/Events/Build/2014/3-564" TargetMode="External"/><Relationship Id="rId1" Type="http://schemas.openxmlformats.org/officeDocument/2006/relationships/slideLayout" Target="../slideLayouts/slideLayout2.xml"/><Relationship Id="rId6" Type="http://schemas.openxmlformats.org/officeDocument/2006/relationships/hyperlink" Target="http://channel9.msdn.com/events/GDC/GDC-2015/Solve-the-Tough-Graphics-Problems-with-your-Game-Using-DirectX-Tools" TargetMode="External"/><Relationship Id="rId5" Type="http://schemas.openxmlformats.org/officeDocument/2006/relationships/hyperlink" Target="https://channel9.msdn.com/Events/Build/2015/3-673" TargetMode="External"/><Relationship Id="rId4" Type="http://schemas.openxmlformats.org/officeDocument/2006/relationships/hyperlink" Target="https://channel9.msdn.com/Events/GDC/GDC-2015/Better-Power-Better-Performance-Your-Game-on-DirectX1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S15_mai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Root Arguments</a:t>
            </a:r>
            <a:endParaRPr lang="en-US" dirty="0"/>
          </a:p>
        </p:txBody>
      </p:sp>
      <p:sp>
        <p:nvSpPr>
          <p:cNvPr id="3" name="Content Placeholder 2"/>
          <p:cNvSpPr>
            <a:spLocks noGrp="1"/>
          </p:cNvSpPr>
          <p:nvPr>
            <p:ph idx="1"/>
          </p:nvPr>
        </p:nvSpPr>
        <p:spPr/>
        <p:txBody>
          <a:bodyPr/>
          <a:lstStyle/>
          <a:p>
            <a:r>
              <a:rPr lang="en-US" dirty="0"/>
              <a:t>Resource descriptors take 2 DWORDs</a:t>
            </a:r>
          </a:p>
          <a:p>
            <a:r>
              <a:rPr lang="en-US" dirty="0"/>
              <a:t>Matrices take many constants…</a:t>
            </a:r>
          </a:p>
          <a:p>
            <a:r>
              <a:rPr lang="en-US" dirty="0" smtClean="0"/>
              <a:t>What if you need more than 32-64 DWORDs of state?</a:t>
            </a:r>
          </a:p>
          <a:p>
            <a:r>
              <a:rPr lang="en-US" dirty="0" smtClean="0"/>
              <a:t>Create a constant buffer and specify it’s descriptor</a:t>
            </a:r>
          </a:p>
          <a:p>
            <a:r>
              <a:rPr lang="en-US" dirty="0" smtClean="0"/>
              <a:t>Create a resource descriptor table and specify its index</a:t>
            </a:r>
          </a:p>
          <a:p>
            <a:endParaRPr lang="en-US" dirty="0"/>
          </a:p>
          <a:p>
            <a:r>
              <a:rPr lang="en-US" dirty="0" smtClean="0"/>
              <a:t>The root signature is the declaration of these arguments</a:t>
            </a:r>
          </a:p>
          <a:p>
            <a:endParaRPr lang="en-US" dirty="0" smtClean="0"/>
          </a:p>
          <a:p>
            <a:endParaRPr lang="en-US" dirty="0"/>
          </a:p>
          <a:p>
            <a:endParaRPr lang="en-US" dirty="0" smtClean="0"/>
          </a:p>
          <a:p>
            <a:endParaRPr lang="en-US" dirty="0"/>
          </a:p>
          <a:p>
            <a:r>
              <a:rPr lang="en-US" dirty="0" smtClean="0"/>
              <a:t>The </a:t>
            </a:r>
            <a:r>
              <a:rPr lang="en-US" dirty="0"/>
              <a:t>root signature is the definition (number, types, </a:t>
            </a:r>
            <a:r>
              <a:rPr lang="en-US" dirty="0" err="1"/>
              <a:t>etc</a:t>
            </a:r>
            <a:r>
              <a:rPr lang="en-US" dirty="0"/>
              <a:t>) of these arguments</a:t>
            </a:r>
          </a:p>
          <a:p>
            <a:endParaRPr lang="en-US" dirty="0"/>
          </a:p>
        </p:txBody>
      </p:sp>
    </p:spTree>
    <p:extLst>
      <p:ext uri="{BB962C8B-B14F-4D97-AF65-F5344CB8AC3E}">
        <p14:creationId xmlns:p14="http://schemas.microsoft.com/office/powerpoint/2010/main" val="3152869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Root </a:t>
            </a:r>
            <a:r>
              <a:rPr lang="en-US" dirty="0" smtClean="0"/>
              <a:t>Signature</a:t>
            </a:r>
            <a:endParaRPr lang="en-US" sz="4000" dirty="0"/>
          </a:p>
        </p:txBody>
      </p:sp>
      <p:sp>
        <p:nvSpPr>
          <p:cNvPr id="3" name="Content Placeholder 2"/>
          <p:cNvSpPr>
            <a:spLocks noGrp="1"/>
          </p:cNvSpPr>
          <p:nvPr>
            <p:ph idx="1"/>
          </p:nvPr>
        </p:nvSpPr>
        <p:spPr>
          <a:xfrm>
            <a:off x="457200" y="1200150"/>
            <a:ext cx="8229600" cy="3687734"/>
          </a:xfrm>
        </p:spPr>
        <p:txBody>
          <a:bodyPr>
            <a:normAutofit/>
          </a:bodyPr>
          <a:lstStyle/>
          <a:p>
            <a:r>
              <a:rPr lang="en-US" dirty="0" smtClean="0"/>
              <a:t>Root Signature defines the number of arguments and their </a:t>
            </a:r>
            <a:r>
              <a:rPr lang="en-US" dirty="0" smtClean="0"/>
              <a:t>types:</a:t>
            </a:r>
            <a:endParaRPr lang="en-US" dirty="0" smtClean="0"/>
          </a:p>
          <a:p>
            <a:pPr lvl="1"/>
            <a:r>
              <a:rPr lang="en-US" sz="2000" dirty="0" smtClean="0"/>
              <a:t>Constants</a:t>
            </a:r>
          </a:p>
          <a:p>
            <a:pPr lvl="1"/>
            <a:r>
              <a:rPr lang="en-US" sz="2000" dirty="0" smtClean="0"/>
              <a:t>Descriptors</a:t>
            </a:r>
            <a:endParaRPr lang="en-US" sz="2000" dirty="0" smtClean="0"/>
          </a:p>
          <a:p>
            <a:pPr lvl="1"/>
            <a:r>
              <a:rPr lang="en-US" sz="2000" dirty="0" smtClean="0"/>
              <a:t>Descriptor Tables</a:t>
            </a:r>
          </a:p>
          <a:p>
            <a:r>
              <a:rPr lang="en-US" dirty="0" smtClean="0"/>
              <a:t>Performance </a:t>
            </a:r>
            <a:r>
              <a:rPr lang="en-US" dirty="0" smtClean="0"/>
              <a:t>improves with fewer DWORDs </a:t>
            </a:r>
            <a:r>
              <a:rPr lang="en-US" dirty="0" smtClean="0"/>
              <a:t>used</a:t>
            </a:r>
          </a:p>
          <a:p>
            <a:pPr lvl="1"/>
            <a:r>
              <a:rPr lang="en-US" sz="2000" dirty="0" smtClean="0"/>
              <a:t>Keep argument list short</a:t>
            </a:r>
          </a:p>
          <a:p>
            <a:r>
              <a:rPr lang="en-US" dirty="0" smtClean="0"/>
              <a:t>Try not to change this signature too often</a:t>
            </a:r>
          </a:p>
          <a:p>
            <a:pPr lvl="1"/>
            <a:r>
              <a:rPr lang="en-US" sz="2000" dirty="0" smtClean="0"/>
              <a:t>A few times per frame</a:t>
            </a:r>
            <a:endParaRPr lang="en-US" sz="2000" dirty="0"/>
          </a:p>
        </p:txBody>
      </p:sp>
    </p:spTree>
    <p:extLst>
      <p:ext uri="{BB962C8B-B14F-4D97-AF65-F5344CB8AC3E}">
        <p14:creationId xmlns:p14="http://schemas.microsoft.com/office/powerpoint/2010/main" val="4175855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Root Signatures</a:t>
            </a:r>
            <a:endParaRPr lang="en-US" dirty="0"/>
          </a:p>
        </p:txBody>
      </p:sp>
      <p:sp>
        <p:nvSpPr>
          <p:cNvPr id="3" name="Content Placeholder 2"/>
          <p:cNvSpPr>
            <a:spLocks noGrp="1"/>
          </p:cNvSpPr>
          <p:nvPr>
            <p:ph idx="1"/>
          </p:nvPr>
        </p:nvSpPr>
        <p:spPr/>
        <p:txBody>
          <a:bodyPr/>
          <a:lstStyle/>
          <a:p>
            <a:r>
              <a:rPr lang="en-US" dirty="0" smtClean="0"/>
              <a:t>Defined using API syntax so both App and Driver agree</a:t>
            </a:r>
          </a:p>
          <a:p>
            <a:r>
              <a:rPr lang="en-US" dirty="0" smtClean="0"/>
              <a:t>Specified as part of PSO creation</a:t>
            </a:r>
          </a:p>
          <a:p>
            <a:pPr lvl="1"/>
            <a:r>
              <a:rPr lang="en-US" sz="2000" dirty="0" smtClean="0"/>
              <a:t>PSO will likely have many dependencies on it</a:t>
            </a:r>
          </a:p>
          <a:p>
            <a:r>
              <a:rPr lang="en-US" dirty="0" smtClean="0"/>
              <a:t>Separate signature for graphics and compute tasks</a:t>
            </a:r>
          </a:p>
          <a:p>
            <a:endParaRPr lang="en-US" dirty="0"/>
          </a:p>
        </p:txBody>
      </p:sp>
    </p:spTree>
    <p:extLst>
      <p:ext uri="{BB962C8B-B14F-4D97-AF65-F5344CB8AC3E}">
        <p14:creationId xmlns:p14="http://schemas.microsoft.com/office/powerpoint/2010/main" val="190749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API – Root </a:t>
            </a:r>
            <a:r>
              <a:rPr lang="en-US" sz="4000" dirty="0" smtClean="0"/>
              <a:t>Parameter Types</a:t>
            </a:r>
            <a:endParaRPr lang="en-US" sz="40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err="1" smtClean="0">
                <a:latin typeface="Consolas" panose="020B0609020204030204" pitchFamily="49" charset="0"/>
                <a:cs typeface="Consolas" panose="020B0609020204030204" pitchFamily="49" charset="0"/>
              </a:rPr>
              <a:t>struct</a:t>
            </a:r>
            <a:r>
              <a:rPr lang="en-US" dirty="0" smtClean="0">
                <a:latin typeface="Consolas" panose="020B0609020204030204" pitchFamily="49" charset="0"/>
                <a:cs typeface="Consolas" panose="020B0609020204030204" pitchFamily="49" charset="0"/>
              </a:rPr>
              <a:t> D3D12_ROOT_SIGNATURE_SLOT</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D3D12_ROOT_ARGUMENT_TYPE </a:t>
            </a:r>
            <a:r>
              <a:rPr lang="en-US" dirty="0" err="1" smtClean="0">
                <a:latin typeface="Consolas" panose="020B0609020204030204" pitchFamily="49" charset="0"/>
                <a:cs typeface="Consolas" panose="020B0609020204030204" pitchFamily="49" charset="0"/>
              </a:rPr>
              <a:t>ArgumentType</a:t>
            </a:r>
            <a:r>
              <a:rPr lang="en-US" dirty="0" smtClean="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union</a:t>
            </a:r>
          </a:p>
          <a:p>
            <a:pPr marL="0" indent="0">
              <a:buNone/>
            </a:pP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D3D12_DESCRIPTOR_TABLE_LAYOUT  </a:t>
            </a:r>
            <a:r>
              <a:rPr lang="en-US" dirty="0" err="1">
                <a:latin typeface="Consolas" panose="020B0609020204030204" pitchFamily="49" charset="0"/>
                <a:cs typeface="Consolas" panose="020B0609020204030204" pitchFamily="49" charset="0"/>
              </a:rPr>
              <a:t>DescriptorTable</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D3D12_ROOT_CONSTANTS           Constants;</a:t>
            </a:r>
          </a:p>
          <a:p>
            <a:pPr marL="0" indent="0">
              <a:buNone/>
            </a:pPr>
            <a:r>
              <a:rPr lang="en-US" dirty="0">
                <a:latin typeface="Consolas" panose="020B0609020204030204" pitchFamily="49" charset="0"/>
                <a:cs typeface="Consolas" panose="020B0609020204030204" pitchFamily="49" charset="0"/>
              </a:rPr>
              <a:t>        D3D12_ROOT_DESCRIPTOR          Descriptor;</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p>
          <a:p>
            <a:pPr marL="0"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77663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Root </a:t>
            </a:r>
            <a:r>
              <a:rPr lang="en-US" sz="4000" dirty="0" smtClean="0"/>
              <a:t>Signature Creation</a:t>
            </a:r>
            <a:endParaRPr lang="en-US" sz="4000" dirty="0"/>
          </a:p>
        </p:txBody>
      </p:sp>
      <p:sp>
        <p:nvSpPr>
          <p:cNvPr id="3" name="Content Placeholder 2"/>
          <p:cNvSpPr>
            <a:spLocks noGrp="1"/>
          </p:cNvSpPr>
          <p:nvPr>
            <p:ph idx="1"/>
          </p:nvPr>
        </p:nvSpPr>
        <p:spPr>
          <a:xfrm>
            <a:off x="457200" y="1133740"/>
            <a:ext cx="8244281" cy="3464913"/>
          </a:xfrm>
        </p:spPr>
        <p:txBody>
          <a:bodyPr>
            <a:noAutofit/>
          </a:bodyPr>
          <a:lstStyle/>
          <a:p>
            <a:pPr marL="0" indent="0">
              <a:buNone/>
            </a:pPr>
            <a:r>
              <a:rPr lang="en-US" sz="1700" dirty="0">
                <a:latin typeface="Consolas" panose="020B0609020204030204" pitchFamily="49" charset="0"/>
                <a:cs typeface="Consolas" panose="020B0609020204030204" pitchFamily="49" charset="0"/>
              </a:rPr>
              <a:t>D3D12_ROOT_SIGNATURE_SLOT </a:t>
            </a: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[4];</a:t>
            </a:r>
          </a:p>
          <a:p>
            <a:pPr marL="0" indent="0">
              <a:buNone/>
            </a:pPr>
            <a:r>
              <a:rPr lang="en-US" sz="1700" dirty="0">
                <a:latin typeface="Consolas" panose="020B0609020204030204" pitchFamily="49" charset="0"/>
                <a:cs typeface="Consolas" panose="020B0609020204030204" pitchFamily="49" charset="0"/>
              </a:rPr>
              <a:t>ID3D12RootSignature*      </a:t>
            </a:r>
            <a:r>
              <a:rPr lang="en-US" sz="1700" dirty="0" err="1">
                <a:latin typeface="Consolas" panose="020B0609020204030204" pitchFamily="49" charset="0"/>
                <a:cs typeface="Consolas" panose="020B0609020204030204" pitchFamily="49" charset="0"/>
              </a:rPr>
              <a:t>pSig</a:t>
            </a:r>
            <a:r>
              <a:rPr lang="en-US" sz="1700" dirty="0">
                <a:latin typeface="Consolas" panose="020B0609020204030204" pitchFamily="49" charset="0"/>
                <a:cs typeface="Consolas" panose="020B0609020204030204" pitchFamily="49" charset="0"/>
              </a:rPr>
              <a:t>;</a:t>
            </a:r>
          </a:p>
          <a:p>
            <a:pPr marL="0" indent="0">
              <a:buNone/>
            </a:pPr>
            <a:endParaRPr lang="en-US" sz="1700" dirty="0">
              <a:latin typeface="Consolas" panose="020B0609020204030204" pitchFamily="49" charset="0"/>
              <a:cs typeface="Consolas" panose="020B0609020204030204" pitchFamily="49" charset="0"/>
            </a:endParaRPr>
          </a:p>
          <a:p>
            <a:pPr marL="0" indent="0">
              <a:buNone/>
            </a:pP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[0].</a:t>
            </a:r>
            <a:r>
              <a:rPr lang="en-US" sz="1700" dirty="0" err="1">
                <a:latin typeface="Consolas" panose="020B0609020204030204" pitchFamily="49" charset="0"/>
                <a:cs typeface="Consolas" panose="020B0609020204030204" pitchFamily="49" charset="0"/>
              </a:rPr>
              <a:t>ArgumentType</a:t>
            </a:r>
            <a:r>
              <a:rPr lang="en-US" sz="1700" dirty="0">
                <a:latin typeface="Consolas" panose="020B0609020204030204" pitchFamily="49" charset="0"/>
                <a:cs typeface="Consolas" panose="020B0609020204030204" pitchFamily="49" charset="0"/>
              </a:rPr>
              <a:t> = D3D12_ROOT_ARGUMENT_32BIT_CONSTANTS;</a:t>
            </a:r>
          </a:p>
          <a:p>
            <a:pPr marL="0" indent="0">
              <a:buNone/>
            </a:pP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[1].</a:t>
            </a:r>
            <a:r>
              <a:rPr lang="en-US" sz="1700" dirty="0" err="1">
                <a:latin typeface="Consolas" panose="020B0609020204030204" pitchFamily="49" charset="0"/>
                <a:cs typeface="Consolas" panose="020B0609020204030204" pitchFamily="49" charset="0"/>
              </a:rPr>
              <a:t>ArgumentType</a:t>
            </a:r>
            <a:r>
              <a:rPr lang="en-US" sz="1700" dirty="0">
                <a:latin typeface="Consolas" panose="020B0609020204030204" pitchFamily="49" charset="0"/>
                <a:cs typeface="Consolas" panose="020B0609020204030204" pitchFamily="49" charset="0"/>
              </a:rPr>
              <a:t> = D3D12_ROOT_ARGUMENT_CBV;</a:t>
            </a:r>
          </a:p>
          <a:p>
            <a:pPr marL="0" indent="0">
              <a:buNone/>
            </a:pP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[2].</a:t>
            </a:r>
            <a:r>
              <a:rPr lang="en-US" sz="1700" dirty="0" err="1">
                <a:latin typeface="Consolas" panose="020B0609020204030204" pitchFamily="49" charset="0"/>
                <a:cs typeface="Consolas" panose="020B0609020204030204" pitchFamily="49" charset="0"/>
              </a:rPr>
              <a:t>ArgumentType</a:t>
            </a:r>
            <a:r>
              <a:rPr lang="en-US" sz="1700" dirty="0">
                <a:latin typeface="Consolas" panose="020B0609020204030204" pitchFamily="49" charset="0"/>
                <a:cs typeface="Consolas" panose="020B0609020204030204" pitchFamily="49" charset="0"/>
              </a:rPr>
              <a:t> = D3D12_ROOT_ARGUMENT_DESCRIPTOR_TABLE;</a:t>
            </a:r>
          </a:p>
          <a:p>
            <a:pPr marL="0" indent="0">
              <a:buNone/>
            </a:pP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[3].</a:t>
            </a:r>
            <a:r>
              <a:rPr lang="en-US" sz="1700" dirty="0" err="1">
                <a:latin typeface="Consolas" panose="020B0609020204030204" pitchFamily="49" charset="0"/>
                <a:cs typeface="Consolas" panose="020B0609020204030204" pitchFamily="49" charset="0"/>
              </a:rPr>
              <a:t>ArgumentType</a:t>
            </a:r>
            <a:r>
              <a:rPr lang="en-US" sz="1700" dirty="0">
                <a:latin typeface="Consolas" panose="020B0609020204030204" pitchFamily="49" charset="0"/>
                <a:cs typeface="Consolas" panose="020B0609020204030204" pitchFamily="49" charset="0"/>
              </a:rPr>
              <a:t> = D3D12_ROOT_ARGUMENT_DESCRIPTOR_TABLE;</a:t>
            </a:r>
          </a:p>
          <a:p>
            <a:pPr marL="0" indent="0">
              <a:buNone/>
            </a:pPr>
            <a:r>
              <a:rPr lang="en-US" sz="1700" dirty="0">
                <a:latin typeface="Consolas" panose="020B0609020204030204" pitchFamily="49" charset="0"/>
                <a:cs typeface="Consolas" panose="020B0609020204030204" pitchFamily="49" charset="0"/>
              </a:rPr>
              <a:t>…</a:t>
            </a:r>
          </a:p>
          <a:p>
            <a:pPr marL="0" indent="0">
              <a:buNone/>
            </a:pPr>
            <a:endParaRPr lang="en-US" sz="1700" dirty="0">
              <a:latin typeface="Consolas" panose="020B0609020204030204" pitchFamily="49" charset="0"/>
              <a:cs typeface="Consolas" panose="020B0609020204030204" pitchFamily="49" charset="0"/>
            </a:endParaRPr>
          </a:p>
          <a:p>
            <a:pPr marL="0" indent="0">
              <a:buNone/>
            </a:pPr>
            <a:r>
              <a:rPr lang="en-US" sz="1700" dirty="0" err="1">
                <a:latin typeface="Consolas" panose="020B0609020204030204" pitchFamily="49" charset="0"/>
                <a:cs typeface="Consolas" panose="020B0609020204030204" pitchFamily="49" charset="0"/>
              </a:rPr>
              <a:t>pDevice</a:t>
            </a:r>
            <a:r>
              <a:rPr lang="en-US" sz="1700" dirty="0">
                <a:latin typeface="Consolas" panose="020B0609020204030204" pitchFamily="49" charset="0"/>
                <a:cs typeface="Consolas" panose="020B0609020204030204" pitchFamily="49" charset="0"/>
              </a:rPr>
              <a:t>-&gt;</a:t>
            </a:r>
            <a:r>
              <a:rPr lang="en-US" sz="1700" dirty="0" err="1">
                <a:latin typeface="Consolas" panose="020B0609020204030204" pitchFamily="49" charset="0"/>
                <a:cs typeface="Consolas" panose="020B0609020204030204" pitchFamily="49" charset="0"/>
              </a:rPr>
              <a:t>CreateRootSignature</a:t>
            </a:r>
            <a:r>
              <a:rPr lang="en-US" sz="1700" dirty="0">
                <a:latin typeface="Consolas" panose="020B0609020204030204" pitchFamily="49" charset="0"/>
                <a:cs typeface="Consolas" panose="020B0609020204030204" pitchFamily="49" charset="0"/>
              </a:rPr>
              <a:t>(</a:t>
            </a: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 </a:t>
            </a:r>
            <a:r>
              <a:rPr lang="en-US" sz="1700" dirty="0" err="1">
                <a:latin typeface="Consolas" panose="020B0609020204030204" pitchFamily="49" charset="0"/>
                <a:cs typeface="Consolas" panose="020B0609020204030204" pitchFamily="49" charset="0"/>
              </a:rPr>
              <a:t>sizeof</a:t>
            </a:r>
            <a:r>
              <a:rPr lang="en-US" sz="1700" dirty="0">
                <a:latin typeface="Consolas" panose="020B0609020204030204" pitchFamily="49" charset="0"/>
                <a:cs typeface="Consolas" panose="020B0609020204030204" pitchFamily="49" charset="0"/>
              </a:rPr>
              <a:t>(</a:t>
            </a:r>
            <a:r>
              <a:rPr lang="en-US" sz="1700" dirty="0" err="1">
                <a:latin typeface="Consolas" panose="020B0609020204030204" pitchFamily="49" charset="0"/>
                <a:cs typeface="Consolas" panose="020B0609020204030204" pitchFamily="49" charset="0"/>
              </a:rPr>
              <a:t>SigSlots</a:t>
            </a:r>
            <a:r>
              <a:rPr lang="en-US" sz="1700" dirty="0">
                <a:latin typeface="Consolas" panose="020B0609020204030204" pitchFamily="49" charset="0"/>
                <a:cs typeface="Consolas" panose="020B0609020204030204" pitchFamily="49" charset="0"/>
              </a:rPr>
              <a:t>), &amp;</a:t>
            </a:r>
            <a:r>
              <a:rPr lang="en-US" sz="1700" dirty="0" err="1">
                <a:latin typeface="Consolas" panose="020B0609020204030204" pitchFamily="49" charset="0"/>
                <a:cs typeface="Consolas" panose="020B0609020204030204" pitchFamily="49" charset="0"/>
              </a:rPr>
              <a:t>pSig</a:t>
            </a:r>
            <a:r>
              <a:rPr lang="en-US" sz="1700" dirty="0">
                <a:latin typeface="Consolas" panose="020B0609020204030204" pitchFamily="49" charset="0"/>
                <a:cs typeface="Consolas" panose="020B0609020204030204" pitchFamily="49" charset="0"/>
              </a:rPr>
              <a:t>);</a:t>
            </a:r>
          </a:p>
        </p:txBody>
      </p:sp>
      <p:grpSp>
        <p:nvGrpSpPr>
          <p:cNvPr id="15" name="Group 14"/>
          <p:cNvGrpSpPr/>
          <p:nvPr/>
        </p:nvGrpSpPr>
        <p:grpSpPr>
          <a:xfrm>
            <a:off x="8520702" y="1840933"/>
            <a:ext cx="456523" cy="1820349"/>
            <a:chOff x="8582771" y="2316846"/>
            <a:chExt cx="676330" cy="2696813"/>
          </a:xfrm>
        </p:grpSpPr>
        <p:grpSp>
          <p:nvGrpSpPr>
            <p:cNvPr id="16" name="Group 15"/>
            <p:cNvGrpSpPr/>
            <p:nvPr/>
          </p:nvGrpSpPr>
          <p:grpSpPr>
            <a:xfrm rot="5400000">
              <a:off x="7572529" y="3327088"/>
              <a:ext cx="2696813" cy="676330"/>
              <a:chOff x="5605989" y="3290384"/>
              <a:chExt cx="729219" cy="182880"/>
            </a:xfrm>
            <a:solidFill>
              <a:schemeClr val="bg2">
                <a:lumMod val="75000"/>
              </a:schemeClr>
            </a:solidFill>
          </p:grpSpPr>
          <p:sp>
            <p:nvSpPr>
              <p:cNvPr id="21" name="Rectangle 20"/>
              <p:cNvSpPr>
                <a:spLocks noChangeAspect="1"/>
              </p:cNvSpPr>
              <p:nvPr/>
            </p:nvSpPr>
            <p:spPr>
              <a:xfrm>
                <a:off x="5605989" y="3290384"/>
                <a:ext cx="182880" cy="182880"/>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22" name="Rectangle 21"/>
              <p:cNvSpPr>
                <a:spLocks noChangeAspect="1"/>
              </p:cNvSpPr>
              <p:nvPr/>
            </p:nvSpPr>
            <p:spPr>
              <a:xfrm>
                <a:off x="5788868" y="3290384"/>
                <a:ext cx="182880" cy="182880"/>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23" name="Rectangle 22"/>
              <p:cNvSpPr>
                <a:spLocks noChangeAspect="1"/>
              </p:cNvSpPr>
              <p:nvPr/>
            </p:nvSpPr>
            <p:spPr>
              <a:xfrm>
                <a:off x="5970598" y="3290384"/>
                <a:ext cx="182880" cy="182880"/>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24" name="Rectangle 23"/>
              <p:cNvSpPr>
                <a:spLocks noChangeAspect="1"/>
              </p:cNvSpPr>
              <p:nvPr/>
            </p:nvSpPr>
            <p:spPr>
              <a:xfrm>
                <a:off x="6152328" y="3290384"/>
                <a:ext cx="182880" cy="182880"/>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grpSp>
        <p:sp>
          <p:nvSpPr>
            <p:cNvPr id="17" name="Snip Single Corner Rectangle 16"/>
            <p:cNvSpPr/>
            <p:nvPr/>
          </p:nvSpPr>
          <p:spPr>
            <a:xfrm>
              <a:off x="8647226" y="3107162"/>
              <a:ext cx="544075" cy="439854"/>
            </a:xfrm>
            <a:prstGeom prst="snip1Rect">
              <a:avLst>
                <a:gd name="adj" fmla="val 41614"/>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948" dirty="0"/>
            </a:p>
          </p:txBody>
        </p:sp>
        <p:sp>
          <p:nvSpPr>
            <p:cNvPr id="18" name="Rectangle 17"/>
            <p:cNvSpPr>
              <a:spLocks noChangeAspect="1"/>
            </p:cNvSpPr>
            <p:nvPr/>
          </p:nvSpPr>
          <p:spPr>
            <a:xfrm>
              <a:off x="8726947" y="2462693"/>
              <a:ext cx="384636" cy="384636"/>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19" name="Pentagon 18"/>
            <p:cNvSpPr/>
            <p:nvPr/>
          </p:nvSpPr>
          <p:spPr>
            <a:xfrm>
              <a:off x="8754179" y="3835756"/>
              <a:ext cx="330171" cy="331071"/>
            </a:xfrm>
            <a:prstGeom prst="homePlate">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20" name="Pentagon 19"/>
            <p:cNvSpPr/>
            <p:nvPr/>
          </p:nvSpPr>
          <p:spPr>
            <a:xfrm>
              <a:off x="8746495" y="4511482"/>
              <a:ext cx="330171" cy="331071"/>
            </a:xfrm>
            <a:prstGeom prst="homePlate">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grpSp>
    </p:spTree>
    <p:extLst>
      <p:ext uri="{BB962C8B-B14F-4D97-AF65-F5344CB8AC3E}">
        <p14:creationId xmlns:p14="http://schemas.microsoft.com/office/powerpoint/2010/main" val="1321336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Root </a:t>
            </a:r>
            <a:r>
              <a:rPr lang="en-US" sz="4000" dirty="0" smtClean="0"/>
              <a:t>Arguments</a:t>
            </a:r>
            <a:endParaRPr lang="en-US" dirty="0"/>
          </a:p>
        </p:txBody>
      </p:sp>
      <p:sp>
        <p:nvSpPr>
          <p:cNvPr id="3" name="Content Placeholder 2"/>
          <p:cNvSpPr>
            <a:spLocks noGrp="1"/>
          </p:cNvSpPr>
          <p:nvPr>
            <p:ph idx="1"/>
          </p:nvPr>
        </p:nvSpPr>
        <p:spPr>
          <a:xfrm>
            <a:off x="399008" y="1200150"/>
            <a:ext cx="9110749" cy="3394075"/>
          </a:xfrm>
        </p:spPr>
        <p:txBody>
          <a:bodyPr>
            <a:normAutofit/>
          </a:bodyPr>
          <a:lstStyle/>
          <a:p>
            <a:pPr marL="0" indent="0">
              <a:buNone/>
            </a:pPr>
            <a:r>
              <a:rPr lang="en-US" sz="1700" dirty="0" err="1">
                <a:latin typeface="Consolas" panose="020B0609020204030204" pitchFamily="49" charset="0"/>
                <a:cs typeface="Consolas" panose="020B0609020204030204" pitchFamily="49" charset="0"/>
              </a:rPr>
              <a:t>pCommandList</a:t>
            </a:r>
            <a:r>
              <a:rPr lang="en-US" sz="1700" dirty="0">
                <a:latin typeface="Consolas" panose="020B0609020204030204" pitchFamily="49" charset="0"/>
                <a:cs typeface="Consolas" panose="020B0609020204030204" pitchFamily="49" charset="0"/>
              </a:rPr>
              <a:t>-&gt;</a:t>
            </a:r>
            <a:r>
              <a:rPr lang="en-US" sz="1700" dirty="0" err="1">
                <a:latin typeface="Consolas" panose="020B0609020204030204" pitchFamily="49" charset="0"/>
                <a:cs typeface="Consolas" panose="020B0609020204030204" pitchFamily="49" charset="0"/>
              </a:rPr>
              <a:t>Set</a:t>
            </a:r>
            <a:r>
              <a:rPr lang="en-US" sz="1700" dirty="0" err="1">
                <a:solidFill>
                  <a:srgbClr val="FFFF00"/>
                </a:solidFill>
                <a:latin typeface="Consolas" panose="020B0609020204030204" pitchFamily="49" charset="0"/>
                <a:cs typeface="Consolas" panose="020B0609020204030204" pitchFamily="49" charset="0"/>
              </a:rPr>
              <a:t>Graphics</a:t>
            </a:r>
            <a:r>
              <a:rPr lang="en-US" sz="1700" dirty="0" err="1">
                <a:latin typeface="Consolas" panose="020B0609020204030204" pitchFamily="49" charset="0"/>
                <a:cs typeface="Consolas" panose="020B0609020204030204" pitchFamily="49" charset="0"/>
              </a:rPr>
              <a:t>RootSignature</a:t>
            </a:r>
            <a:r>
              <a:rPr lang="en-US" sz="1700" dirty="0">
                <a:latin typeface="Consolas" panose="020B0609020204030204" pitchFamily="49" charset="0"/>
                <a:cs typeface="Consolas" panose="020B0609020204030204" pitchFamily="49" charset="0"/>
              </a:rPr>
              <a:t>(</a:t>
            </a:r>
            <a:r>
              <a:rPr lang="en-US" sz="1700" dirty="0" err="1">
                <a:latin typeface="Consolas" panose="020B0609020204030204" pitchFamily="49" charset="0"/>
                <a:cs typeface="Consolas" panose="020B0609020204030204" pitchFamily="49" charset="0"/>
              </a:rPr>
              <a:t>pSignature</a:t>
            </a:r>
            <a:r>
              <a:rPr lang="en-US" sz="1700" dirty="0">
                <a:latin typeface="Consolas" panose="020B0609020204030204" pitchFamily="49" charset="0"/>
                <a:cs typeface="Consolas" panose="020B0609020204030204" pitchFamily="49" charset="0"/>
              </a:rPr>
              <a:t>);</a:t>
            </a:r>
          </a:p>
          <a:p>
            <a:pPr marL="0" indent="0">
              <a:buNone/>
            </a:pPr>
            <a:endParaRPr lang="en-US" sz="1700" dirty="0">
              <a:latin typeface="Consolas" panose="020B0609020204030204" pitchFamily="49" charset="0"/>
              <a:cs typeface="Consolas" panose="020B0609020204030204" pitchFamily="49" charset="0"/>
            </a:endParaRPr>
          </a:p>
          <a:p>
            <a:pPr marL="0" indent="0">
              <a:buNone/>
            </a:pPr>
            <a:r>
              <a:rPr lang="en-US" sz="1700" dirty="0" err="1">
                <a:latin typeface="Consolas" panose="020B0609020204030204" pitchFamily="49" charset="0"/>
                <a:cs typeface="Consolas" panose="020B0609020204030204" pitchFamily="49" charset="0"/>
              </a:rPr>
              <a:t>pCommandList</a:t>
            </a:r>
            <a:r>
              <a:rPr lang="en-US" sz="1700" dirty="0">
                <a:latin typeface="Consolas" panose="020B0609020204030204" pitchFamily="49" charset="0"/>
                <a:cs typeface="Consolas" panose="020B0609020204030204" pitchFamily="49" charset="0"/>
              </a:rPr>
              <a:t>-&gt;SetGraphicsRoot32bitConstant(0, </a:t>
            </a:r>
            <a:r>
              <a:rPr lang="en-US" sz="1700" dirty="0" err="1">
                <a:latin typeface="Consolas" panose="020B0609020204030204" pitchFamily="49" charset="0"/>
                <a:cs typeface="Consolas" panose="020B0609020204030204" pitchFamily="49" charset="0"/>
              </a:rPr>
              <a:t>BaseOffsetInCBV</a:t>
            </a:r>
            <a:r>
              <a:rPr lang="en-US" sz="1700" dirty="0">
                <a:latin typeface="Consolas" panose="020B0609020204030204" pitchFamily="49" charset="0"/>
                <a:cs typeface="Consolas" panose="020B0609020204030204" pitchFamily="49" charset="0"/>
              </a:rPr>
              <a:t>);</a:t>
            </a:r>
          </a:p>
          <a:p>
            <a:pPr marL="0" indent="0">
              <a:buNone/>
            </a:pPr>
            <a:r>
              <a:rPr lang="en-US" sz="1700" dirty="0" err="1">
                <a:latin typeface="Consolas" panose="020B0609020204030204" pitchFamily="49" charset="0"/>
                <a:cs typeface="Consolas" panose="020B0609020204030204" pitchFamily="49" charset="0"/>
              </a:rPr>
              <a:t>pCommandList</a:t>
            </a:r>
            <a:r>
              <a:rPr lang="en-US" sz="1700" dirty="0">
                <a:latin typeface="Consolas" panose="020B0609020204030204" pitchFamily="49" charset="0"/>
                <a:cs typeface="Consolas" panose="020B0609020204030204" pitchFamily="49" charset="0"/>
              </a:rPr>
              <a:t>-&gt;</a:t>
            </a:r>
            <a:r>
              <a:rPr lang="en-US" sz="1700" dirty="0" err="1">
                <a:latin typeface="Consolas" panose="020B0609020204030204" pitchFamily="49" charset="0"/>
                <a:cs typeface="Consolas" panose="020B0609020204030204" pitchFamily="49" charset="0"/>
              </a:rPr>
              <a:t>SetGraphicsRootConstantBufferView</a:t>
            </a:r>
            <a:r>
              <a:rPr lang="en-US" sz="1700" dirty="0">
                <a:latin typeface="Consolas" panose="020B0609020204030204" pitchFamily="49" charset="0"/>
                <a:cs typeface="Consolas" panose="020B0609020204030204" pitchFamily="49" charset="0"/>
              </a:rPr>
              <a:t>(1, </a:t>
            </a:r>
            <a:r>
              <a:rPr lang="en-US" sz="1700" dirty="0" err="1">
                <a:latin typeface="Consolas" panose="020B0609020204030204" pitchFamily="49" charset="0"/>
                <a:cs typeface="Consolas" panose="020B0609020204030204" pitchFamily="49" charset="0"/>
              </a:rPr>
              <a:t>CBVDescriptorHandle</a:t>
            </a:r>
            <a:r>
              <a:rPr lang="en-US" sz="1700" dirty="0">
                <a:latin typeface="Consolas" panose="020B0609020204030204" pitchFamily="49" charset="0"/>
                <a:cs typeface="Consolas" panose="020B0609020204030204" pitchFamily="49" charset="0"/>
              </a:rPr>
              <a:t>);</a:t>
            </a:r>
          </a:p>
          <a:p>
            <a:pPr marL="0" indent="0">
              <a:buNone/>
            </a:pPr>
            <a:r>
              <a:rPr lang="en-US" sz="1700" dirty="0" err="1">
                <a:latin typeface="Consolas" panose="020B0609020204030204" pitchFamily="49" charset="0"/>
                <a:cs typeface="Consolas" panose="020B0609020204030204" pitchFamily="49" charset="0"/>
              </a:rPr>
              <a:t>pCommandList</a:t>
            </a:r>
            <a:r>
              <a:rPr lang="en-US" sz="1700" dirty="0">
                <a:latin typeface="Consolas" panose="020B0609020204030204" pitchFamily="49" charset="0"/>
                <a:cs typeface="Consolas" panose="020B0609020204030204" pitchFamily="49" charset="0"/>
              </a:rPr>
              <a:t>-&gt;</a:t>
            </a:r>
            <a:r>
              <a:rPr lang="en-US" sz="1700" dirty="0" err="1">
                <a:latin typeface="Consolas" panose="020B0609020204030204" pitchFamily="49" charset="0"/>
                <a:cs typeface="Consolas" panose="020B0609020204030204" pitchFamily="49" charset="0"/>
              </a:rPr>
              <a:t>SetGraphicsDescriptorTable</a:t>
            </a:r>
            <a:r>
              <a:rPr lang="en-US" sz="1700" dirty="0">
                <a:latin typeface="Consolas" panose="020B0609020204030204" pitchFamily="49" charset="0"/>
                <a:cs typeface="Consolas" panose="020B0609020204030204" pitchFamily="49" charset="0"/>
              </a:rPr>
              <a:t>(2, </a:t>
            </a:r>
            <a:r>
              <a:rPr lang="en-US" sz="1700" dirty="0" err="1">
                <a:latin typeface="Consolas" panose="020B0609020204030204" pitchFamily="49" charset="0"/>
                <a:cs typeface="Consolas" panose="020B0609020204030204" pitchFamily="49" charset="0"/>
              </a:rPr>
              <a:t>SamplerDescriptorTable</a:t>
            </a:r>
            <a:r>
              <a:rPr lang="en-US" sz="1700" dirty="0">
                <a:latin typeface="Consolas" panose="020B0609020204030204" pitchFamily="49" charset="0"/>
                <a:cs typeface="Consolas" panose="020B0609020204030204" pitchFamily="49" charset="0"/>
              </a:rPr>
              <a:t>);</a:t>
            </a:r>
          </a:p>
          <a:p>
            <a:pPr marL="0" indent="0">
              <a:buNone/>
            </a:pPr>
            <a:r>
              <a:rPr lang="en-US" sz="1700" dirty="0" err="1">
                <a:latin typeface="Consolas" panose="020B0609020204030204" pitchFamily="49" charset="0"/>
                <a:cs typeface="Consolas" panose="020B0609020204030204" pitchFamily="49" charset="0"/>
              </a:rPr>
              <a:t>pCommandList</a:t>
            </a:r>
            <a:r>
              <a:rPr lang="en-US" sz="1700" dirty="0">
                <a:latin typeface="Consolas" panose="020B0609020204030204" pitchFamily="49" charset="0"/>
                <a:cs typeface="Consolas" panose="020B0609020204030204" pitchFamily="49" charset="0"/>
              </a:rPr>
              <a:t>-&gt;</a:t>
            </a:r>
            <a:r>
              <a:rPr lang="en-US" sz="1700" dirty="0" err="1">
                <a:latin typeface="Consolas" panose="020B0609020204030204" pitchFamily="49" charset="0"/>
                <a:cs typeface="Consolas" panose="020B0609020204030204" pitchFamily="49" charset="0"/>
              </a:rPr>
              <a:t>SetGraphicsDescriptorTable</a:t>
            </a:r>
            <a:r>
              <a:rPr lang="en-US" sz="1700" dirty="0">
                <a:latin typeface="Consolas" panose="020B0609020204030204" pitchFamily="49" charset="0"/>
                <a:cs typeface="Consolas" panose="020B0609020204030204" pitchFamily="49" charset="0"/>
              </a:rPr>
              <a:t>(3, </a:t>
            </a:r>
            <a:r>
              <a:rPr lang="en-US" sz="1700" dirty="0" err="1">
                <a:latin typeface="Consolas" panose="020B0609020204030204" pitchFamily="49" charset="0"/>
                <a:cs typeface="Consolas" panose="020B0609020204030204" pitchFamily="49" charset="0"/>
              </a:rPr>
              <a:t>TextureDescriptorTable</a:t>
            </a:r>
            <a:r>
              <a:rPr lang="en-US" sz="1700" dirty="0">
                <a:latin typeface="Consolas" panose="020B0609020204030204" pitchFamily="49" charset="0"/>
                <a:cs typeface="Consolas" panose="020B0609020204030204" pitchFamily="49" charset="0"/>
              </a:rPr>
              <a:t>);</a:t>
            </a:r>
          </a:p>
          <a:p>
            <a:pPr marL="0" indent="0">
              <a:buNone/>
            </a:pPr>
            <a:endParaRPr lang="en-US" sz="17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68820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HLSL Works Unchanged</a:t>
            </a:r>
            <a:endParaRPr lang="en-US" sz="4000" dirty="0"/>
          </a:p>
        </p:txBody>
      </p:sp>
      <p:sp>
        <p:nvSpPr>
          <p:cNvPr id="3" name="Content Placeholder 2"/>
          <p:cNvSpPr>
            <a:spLocks noGrp="1"/>
          </p:cNvSpPr>
          <p:nvPr>
            <p:ph idx="1"/>
          </p:nvPr>
        </p:nvSpPr>
        <p:spPr/>
        <p:txBody>
          <a:bodyPr>
            <a:normAutofit/>
          </a:bodyPr>
          <a:lstStyle/>
          <a:p>
            <a:pPr marL="0" indent="0">
              <a:spcBef>
                <a:spcPts val="0"/>
              </a:spcBef>
              <a:buNone/>
            </a:pPr>
            <a:r>
              <a:rPr lang="en-US" sz="1700" dirty="0" err="1">
                <a:latin typeface="Consolas" panose="020B0609020204030204" pitchFamily="49" charset="0"/>
                <a:cs typeface="Consolas" panose="020B0609020204030204" pitchFamily="49" charset="0"/>
              </a:rPr>
              <a:t>cbuffer</a:t>
            </a:r>
            <a:r>
              <a:rPr lang="en-US" sz="1700" dirty="0">
                <a:latin typeface="Consolas" panose="020B0609020204030204" pitchFamily="49" charset="0"/>
                <a:cs typeface="Consolas" panose="020B0609020204030204" pitchFamily="49" charset="0"/>
              </a:rPr>
              <a:t> </a:t>
            </a:r>
            <a:r>
              <a:rPr lang="en-US" sz="1700" dirty="0" err="1">
                <a:latin typeface="Consolas" panose="020B0609020204030204" pitchFamily="49" charset="0"/>
                <a:cs typeface="Consolas" panose="020B0609020204030204" pitchFamily="49" charset="0"/>
              </a:rPr>
              <a:t>DrawConstants</a:t>
            </a:r>
            <a:endParaRPr lang="en-US" sz="1700" dirty="0">
              <a:latin typeface="Consolas" panose="020B0609020204030204" pitchFamily="49" charset="0"/>
              <a:cs typeface="Consolas" panose="020B0609020204030204" pitchFamily="49" charset="0"/>
            </a:endParaRPr>
          </a:p>
          <a:p>
            <a:pPr marL="0" indent="0">
              <a:spcBef>
                <a:spcPts val="0"/>
              </a:spcBef>
              <a:buNone/>
            </a:pPr>
            <a:r>
              <a:rPr lang="en-US" sz="1700" dirty="0">
                <a:latin typeface="Consolas" panose="020B0609020204030204" pitchFamily="49" charset="0"/>
                <a:cs typeface="Consolas" panose="020B0609020204030204" pitchFamily="49" charset="0"/>
              </a:rPr>
              <a:t>{</a:t>
            </a:r>
          </a:p>
          <a:p>
            <a:pPr marL="0" indent="0">
              <a:spcBef>
                <a:spcPts val="0"/>
              </a:spcBef>
              <a:buNone/>
            </a:pPr>
            <a:r>
              <a:rPr lang="en-US" sz="1700" dirty="0">
                <a:latin typeface="Consolas" panose="020B0609020204030204" pitchFamily="49" charset="0"/>
                <a:cs typeface="Consolas" panose="020B0609020204030204" pitchFamily="49" charset="0"/>
              </a:rPr>
              <a:t>    UINT </a:t>
            </a:r>
            <a:r>
              <a:rPr lang="en-US" sz="1700" dirty="0" err="1">
                <a:latin typeface="Consolas" panose="020B0609020204030204" pitchFamily="49" charset="0"/>
                <a:cs typeface="Consolas" panose="020B0609020204030204" pitchFamily="49" charset="0"/>
              </a:rPr>
              <a:t>ConstantBufferOffset</a:t>
            </a:r>
            <a:r>
              <a:rPr lang="en-US" sz="1700" dirty="0">
                <a:latin typeface="Consolas" panose="020B0609020204030204" pitchFamily="49" charset="0"/>
                <a:cs typeface="Consolas" panose="020B0609020204030204" pitchFamily="49" charset="0"/>
              </a:rPr>
              <a:t>;</a:t>
            </a:r>
          </a:p>
          <a:p>
            <a:pPr marL="0" indent="0">
              <a:spcBef>
                <a:spcPts val="0"/>
              </a:spcBef>
              <a:buNone/>
            </a:pPr>
            <a:r>
              <a:rPr lang="en-US" sz="1700" dirty="0">
                <a:latin typeface="Consolas" panose="020B0609020204030204" pitchFamily="49" charset="0"/>
                <a:cs typeface="Consolas" panose="020B0609020204030204" pitchFamily="49" charset="0"/>
              </a:rPr>
              <a:t>} : register(b0)</a:t>
            </a:r>
          </a:p>
          <a:p>
            <a:pPr marL="0" indent="0">
              <a:spcBef>
                <a:spcPts val="0"/>
              </a:spcBef>
              <a:buNone/>
            </a:pPr>
            <a:endParaRPr lang="en-US" sz="1700" dirty="0">
              <a:latin typeface="Consolas" panose="020B0609020204030204" pitchFamily="49" charset="0"/>
              <a:cs typeface="Consolas" panose="020B0609020204030204" pitchFamily="49" charset="0"/>
            </a:endParaRPr>
          </a:p>
          <a:p>
            <a:pPr marL="0" indent="0">
              <a:spcBef>
                <a:spcPts val="0"/>
              </a:spcBef>
              <a:buNone/>
            </a:pPr>
            <a:r>
              <a:rPr lang="en-US" sz="1700" dirty="0">
                <a:latin typeface="Consolas" panose="020B0609020204030204" pitchFamily="49" charset="0"/>
                <a:cs typeface="Consolas" panose="020B0609020204030204" pitchFamily="49" charset="0"/>
              </a:rPr>
              <a:t>Buffer    </a:t>
            </a:r>
            <a:r>
              <a:rPr lang="en-US" sz="1700" dirty="0" err="1">
                <a:latin typeface="Consolas" panose="020B0609020204030204" pitchFamily="49" charset="0"/>
                <a:cs typeface="Consolas" panose="020B0609020204030204" pitchFamily="49" charset="0"/>
              </a:rPr>
              <a:t>ObjectPerDrawParams</a:t>
            </a:r>
            <a:r>
              <a:rPr lang="en-US" sz="1700" dirty="0">
                <a:latin typeface="Consolas" panose="020B0609020204030204" pitchFamily="49" charset="0"/>
                <a:cs typeface="Consolas" panose="020B0609020204030204" pitchFamily="49" charset="0"/>
              </a:rPr>
              <a:t>   : register(t7);</a:t>
            </a:r>
          </a:p>
          <a:p>
            <a:pPr marL="0" indent="0">
              <a:spcBef>
                <a:spcPts val="0"/>
              </a:spcBef>
              <a:buNone/>
            </a:pPr>
            <a:r>
              <a:rPr lang="en-US" sz="1700" dirty="0">
                <a:latin typeface="Consolas" panose="020B0609020204030204" pitchFamily="49" charset="0"/>
                <a:cs typeface="Consolas" panose="020B0609020204030204" pitchFamily="49" charset="0"/>
              </a:rPr>
              <a:t>Texture2D </a:t>
            </a:r>
            <a:r>
              <a:rPr lang="en-US" sz="1700" dirty="0" err="1">
                <a:latin typeface="Consolas" panose="020B0609020204030204" pitchFamily="49" charset="0"/>
                <a:cs typeface="Consolas" panose="020B0609020204030204" pitchFamily="49" charset="0"/>
              </a:rPr>
              <a:t>ObjectTextureArray</a:t>
            </a:r>
            <a:r>
              <a:rPr lang="en-US" sz="1700" dirty="0">
                <a:latin typeface="Consolas" panose="020B0609020204030204" pitchFamily="49" charset="0"/>
                <a:cs typeface="Consolas" panose="020B0609020204030204" pitchFamily="49" charset="0"/>
              </a:rPr>
              <a:t>[5] : register(t2);</a:t>
            </a:r>
          </a:p>
          <a:p>
            <a:pPr marL="0" indent="0">
              <a:spcBef>
                <a:spcPts val="0"/>
              </a:spcBef>
              <a:buNone/>
            </a:pPr>
            <a:r>
              <a:rPr lang="en-US" sz="1700" dirty="0">
                <a:latin typeface="Consolas" panose="020B0609020204030204" pitchFamily="49" charset="0"/>
                <a:cs typeface="Consolas" panose="020B0609020204030204" pitchFamily="49" charset="0"/>
              </a:rPr>
              <a:t>Sampler   </a:t>
            </a:r>
            <a:r>
              <a:rPr lang="en-US" sz="1700" dirty="0" err="1">
                <a:latin typeface="Consolas" panose="020B0609020204030204" pitchFamily="49" charset="0"/>
                <a:cs typeface="Consolas" panose="020B0609020204030204" pitchFamily="49" charset="0"/>
              </a:rPr>
              <a:t>ObjectSamplers</a:t>
            </a:r>
            <a:r>
              <a:rPr lang="en-US" sz="1700" dirty="0">
                <a:latin typeface="Consolas" panose="020B0609020204030204" pitchFamily="49" charset="0"/>
                <a:cs typeface="Consolas" panose="020B0609020204030204" pitchFamily="49" charset="0"/>
              </a:rPr>
              <a:t>[2]     : register(s0);</a:t>
            </a:r>
          </a:p>
        </p:txBody>
      </p:sp>
    </p:spTree>
    <p:extLst>
      <p:ext uri="{BB962C8B-B14F-4D97-AF65-F5344CB8AC3E}">
        <p14:creationId xmlns:p14="http://schemas.microsoft.com/office/powerpoint/2010/main" val="3203437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96"/>
            <a:ext cx="8229600" cy="857250"/>
          </a:xfrm>
        </p:spPr>
        <p:txBody>
          <a:bodyPr/>
          <a:lstStyle/>
          <a:p>
            <a:r>
              <a:rPr lang="en-US" sz="4000" dirty="0" smtClean="0"/>
              <a:t>Can Define </a:t>
            </a:r>
            <a:r>
              <a:rPr lang="en-US" sz="4000" dirty="0"/>
              <a:t>S</a:t>
            </a:r>
            <a:r>
              <a:rPr lang="en-US" sz="4000" dirty="0" smtClean="0"/>
              <a:t>ignature in HLSL</a:t>
            </a:r>
            <a:endParaRPr lang="en-US" sz="4000" dirty="0"/>
          </a:p>
        </p:txBody>
      </p:sp>
      <p:sp>
        <p:nvSpPr>
          <p:cNvPr id="3" name="Content Placeholder 2"/>
          <p:cNvSpPr>
            <a:spLocks noGrp="1"/>
          </p:cNvSpPr>
          <p:nvPr>
            <p:ph idx="1"/>
          </p:nvPr>
        </p:nvSpPr>
        <p:spPr>
          <a:xfrm>
            <a:off x="232757" y="923346"/>
            <a:ext cx="8794865" cy="4220153"/>
          </a:xfrm>
        </p:spPr>
        <p:txBody>
          <a:bodyPr/>
          <a:lstStyle/>
          <a:p>
            <a:pPr marL="0" indent="0">
              <a:buNone/>
            </a:pPr>
            <a:r>
              <a:rPr lang="en-US" sz="1600" dirty="0">
                <a:latin typeface="Consolas" panose="020B0609020204030204" pitchFamily="49" charset="0"/>
                <a:cs typeface="Consolas" panose="020B0609020204030204" pitchFamily="49" charset="0"/>
              </a:rPr>
              <a:t>#define MyRS1 "</a:t>
            </a:r>
            <a:r>
              <a:rPr lang="en-US" sz="1600" dirty="0" err="1">
                <a:latin typeface="Consolas" panose="020B0609020204030204" pitchFamily="49" charset="0"/>
                <a:cs typeface="Consolas" panose="020B0609020204030204" pitchFamily="49" charset="0"/>
              </a:rPr>
              <a:t>RootFlags</a:t>
            </a:r>
            <a:r>
              <a:rPr lang="en-US" sz="1600" dirty="0">
                <a:latin typeface="Consolas" panose="020B0609020204030204" pitchFamily="49" charset="0"/>
                <a:cs typeface="Consolas" panose="020B0609020204030204" pitchFamily="49" charset="0"/>
              </a:rPr>
              <a:t>( ALLOW_INPUT_ASSEMBLER_INPUT_LAYOUT | " \</a:t>
            </a:r>
          </a:p>
          <a:p>
            <a:pPr marL="0" indent="0">
              <a:buNone/>
            </a:pPr>
            <a:r>
              <a:rPr lang="en-US" sz="1600" dirty="0">
                <a:latin typeface="Consolas" panose="020B0609020204030204" pitchFamily="49" charset="0"/>
                <a:cs typeface="Consolas" panose="020B0609020204030204" pitchFamily="49" charset="0"/>
              </a:rPr>
              <a:t>                         "DENY_VERTEX_SHADER_ROOT_ACCESS),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CBV(b0, space = 1),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SRV(t0),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UAV(u0),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DescriptorTable</a:t>
            </a:r>
            <a:r>
              <a:rPr lang="en-US" sz="1600" dirty="0">
                <a:latin typeface="Consolas" panose="020B0609020204030204" pitchFamily="49" charset="0"/>
                <a:cs typeface="Consolas" panose="020B0609020204030204" pitchFamily="49" charset="0"/>
              </a:rPr>
              <a:t>( CBV(b1),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"SRV(t1, </a:t>
            </a:r>
            <a:r>
              <a:rPr lang="en-US" sz="1600" dirty="0" err="1">
                <a:latin typeface="Consolas" panose="020B0609020204030204" pitchFamily="49" charset="0"/>
                <a:cs typeface="Consolas" panose="020B0609020204030204" pitchFamily="49" charset="0"/>
              </a:rPr>
              <a:t>numDescriptors</a:t>
            </a:r>
            <a:r>
              <a:rPr lang="en-US" sz="1600" dirty="0">
                <a:latin typeface="Consolas" panose="020B0609020204030204" pitchFamily="49" charset="0"/>
                <a:cs typeface="Consolas" panose="020B0609020204030204" pitchFamily="49" charset="0"/>
              </a:rPr>
              <a:t> = 8),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"UAV(u1, </a:t>
            </a:r>
            <a:r>
              <a:rPr lang="en-US" sz="1600" dirty="0" err="1">
                <a:latin typeface="Consolas" panose="020B0609020204030204" pitchFamily="49" charset="0"/>
                <a:cs typeface="Consolas" panose="020B0609020204030204" pitchFamily="49" charset="0"/>
              </a:rPr>
              <a:t>numDescriptors</a:t>
            </a:r>
            <a:r>
              <a:rPr lang="en-US" sz="1600" dirty="0">
                <a:latin typeface="Consolas" panose="020B0609020204030204" pitchFamily="49" charset="0"/>
                <a:cs typeface="Consolas" panose="020B0609020204030204" pitchFamily="49" charset="0"/>
              </a:rPr>
              <a:t> = unbounded)),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DescriptorTable</a:t>
            </a:r>
            <a:r>
              <a:rPr lang="en-US" sz="1600" dirty="0">
                <a:latin typeface="Consolas" panose="020B0609020204030204" pitchFamily="49" charset="0"/>
                <a:cs typeface="Consolas" panose="020B0609020204030204" pitchFamily="49" charset="0"/>
              </a:rPr>
              <a:t>(Sampler(s0, space=1, </a:t>
            </a:r>
            <a:r>
              <a:rPr lang="en-US" sz="1600" dirty="0" err="1">
                <a:latin typeface="Consolas" panose="020B0609020204030204" pitchFamily="49" charset="0"/>
                <a:cs typeface="Consolas" panose="020B0609020204030204" pitchFamily="49" charset="0"/>
              </a:rPr>
              <a:t>numDescriptors</a:t>
            </a:r>
            <a:r>
              <a:rPr lang="en-US" sz="1600" dirty="0">
                <a:latin typeface="Consolas" panose="020B0609020204030204" pitchFamily="49" charset="0"/>
                <a:cs typeface="Consolas" panose="020B0609020204030204" pitchFamily="49" charset="0"/>
              </a:rPr>
              <a:t> = 4)),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RootConstants</a:t>
            </a:r>
            <a:r>
              <a:rPr lang="en-US" sz="1600" dirty="0">
                <a:latin typeface="Consolas" panose="020B0609020204030204" pitchFamily="49" charset="0"/>
                <a:cs typeface="Consolas" panose="020B0609020204030204" pitchFamily="49" charset="0"/>
              </a:rPr>
              <a:t>(num32BitConstants=3, b10),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StaticSampler</a:t>
            </a:r>
            <a:r>
              <a:rPr lang="en-US" sz="1600" dirty="0">
                <a:latin typeface="Consolas" panose="020B0609020204030204" pitchFamily="49" charset="0"/>
                <a:cs typeface="Consolas" panose="020B0609020204030204" pitchFamily="49" charset="0"/>
              </a:rPr>
              <a:t>(s1),"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StaticSampler</a:t>
            </a:r>
            <a:r>
              <a:rPr lang="en-US" sz="1600" dirty="0">
                <a:latin typeface="Consolas" panose="020B0609020204030204" pitchFamily="49" charset="0"/>
                <a:cs typeface="Consolas" panose="020B0609020204030204" pitchFamily="49" charset="0"/>
              </a:rPr>
              <a:t>(s2,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addressU</a:t>
            </a:r>
            <a:r>
              <a:rPr lang="en-US" sz="1600" dirty="0">
                <a:latin typeface="Consolas" panose="020B0609020204030204" pitchFamily="49" charset="0"/>
                <a:cs typeface="Consolas" panose="020B0609020204030204" pitchFamily="49" charset="0"/>
              </a:rPr>
              <a:t> = TEXTURE_ADDRESS_CLAMP, " \</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"filter = FILTER_MIN_MAG_MIP_LINEAR )"</a:t>
            </a:r>
          </a:p>
        </p:txBody>
      </p:sp>
    </p:spTree>
    <p:extLst>
      <p:ext uri="{BB962C8B-B14F-4D97-AF65-F5344CB8AC3E}">
        <p14:creationId xmlns:p14="http://schemas.microsoft.com/office/powerpoint/2010/main" val="153445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ExecuteIndirect</a:t>
            </a:r>
            <a:r>
              <a:rPr lang="en-US" dirty="0" smtClean="0"/>
              <a:t>()</a:t>
            </a:r>
            <a:endParaRPr lang="en-US" dirty="0"/>
          </a:p>
        </p:txBody>
      </p:sp>
      <p:sp>
        <p:nvSpPr>
          <p:cNvPr id="3" name="Content Placeholder 2"/>
          <p:cNvSpPr>
            <a:spLocks noGrp="1"/>
          </p:cNvSpPr>
          <p:nvPr>
            <p:ph idx="1"/>
          </p:nvPr>
        </p:nvSpPr>
        <p:spPr/>
        <p:txBody>
          <a:bodyPr/>
          <a:lstStyle/>
          <a:p>
            <a:r>
              <a:rPr lang="en-US" dirty="0" smtClean="0"/>
              <a:t>P</a:t>
            </a:r>
            <a:r>
              <a:rPr lang="en-US" dirty="0" smtClean="0"/>
              <a:t>erform </a:t>
            </a:r>
            <a:r>
              <a:rPr lang="en-US" dirty="0" smtClean="0"/>
              <a:t>multiple Draws with a single API call</a:t>
            </a:r>
          </a:p>
          <a:p>
            <a:r>
              <a:rPr lang="en-US" dirty="0" smtClean="0"/>
              <a:t>‘Arguments’ of Draw calls come from a buffer</a:t>
            </a:r>
          </a:p>
          <a:p>
            <a:pPr lvl="1"/>
            <a:r>
              <a:rPr lang="en-US" sz="2000" dirty="0" smtClean="0"/>
              <a:t>App defines buffer contents via a ‘command signature’ struct</a:t>
            </a:r>
          </a:p>
          <a:p>
            <a:r>
              <a:rPr lang="en-US" dirty="0" smtClean="0"/>
              <a:t>Number of draws can be controlled by CPU or by GPU</a:t>
            </a:r>
          </a:p>
          <a:p>
            <a:r>
              <a:rPr lang="en-US" dirty="0" smtClean="0">
                <a:sym typeface="Wingdings" panose="05000000000000000000" pitchFamily="2" charset="2"/>
              </a:rPr>
              <a:t>Works on all DirectX12-capable hardware from FL 11.0 and up</a:t>
            </a:r>
            <a:endParaRPr lang="en-US" dirty="0"/>
          </a:p>
          <a:p>
            <a:endParaRPr lang="en-US" dirty="0"/>
          </a:p>
        </p:txBody>
      </p:sp>
    </p:spTree>
    <p:extLst>
      <p:ext uri="{BB962C8B-B14F-4D97-AF65-F5344CB8AC3E}">
        <p14:creationId xmlns:p14="http://schemas.microsoft.com/office/powerpoint/2010/main" val="2372318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ExecuteIndirect</a:t>
            </a:r>
            <a:r>
              <a:rPr lang="en-US" dirty="0" smtClean="0"/>
              <a:t> </a:t>
            </a:r>
            <a:r>
              <a:rPr lang="en-US" dirty="0" err="1" smtClean="0"/>
              <a:t>Cmd</a:t>
            </a:r>
            <a:r>
              <a:rPr lang="en-US" dirty="0" smtClean="0"/>
              <a:t> </a:t>
            </a:r>
            <a:r>
              <a:rPr lang="en-US" dirty="0" smtClean="0"/>
              <a:t>Signature</a:t>
            </a:r>
            <a:endParaRPr lang="en-US" dirty="0"/>
          </a:p>
        </p:txBody>
      </p:sp>
      <p:sp>
        <p:nvSpPr>
          <p:cNvPr id="3" name="Content Placeholder 2"/>
          <p:cNvSpPr>
            <a:spLocks noGrp="1"/>
          </p:cNvSpPr>
          <p:nvPr>
            <p:ph idx="1"/>
          </p:nvPr>
        </p:nvSpPr>
        <p:spPr>
          <a:xfrm>
            <a:off x="665747" y="1369219"/>
            <a:ext cx="7686725" cy="3451434"/>
          </a:xfrm>
        </p:spPr>
        <p:txBody>
          <a:bodyPr>
            <a:normAutofit lnSpcReduction="10000"/>
          </a:bodyPr>
          <a:lstStyle/>
          <a:p>
            <a:r>
              <a:rPr lang="en-US" dirty="0" smtClean="0"/>
              <a:t>Operations performed by </a:t>
            </a:r>
            <a:r>
              <a:rPr lang="en-US" dirty="0" err="1" smtClean="0"/>
              <a:t>ExecuteIndirect</a:t>
            </a:r>
            <a:r>
              <a:rPr lang="en-US" dirty="0" smtClean="0"/>
              <a:t> described by a ‘command signature’</a:t>
            </a:r>
          </a:p>
          <a:p>
            <a:r>
              <a:rPr lang="en-US" dirty="0" smtClean="0"/>
              <a:t>Describes the layout of the argument buffer and the set of commands</a:t>
            </a:r>
          </a:p>
          <a:p>
            <a:r>
              <a:rPr lang="en-US" dirty="0" smtClean="0"/>
              <a:t>Operations include:</a:t>
            </a:r>
          </a:p>
          <a:p>
            <a:pPr lvl="1"/>
            <a:r>
              <a:rPr lang="en-US" sz="2000" dirty="0" smtClean="0"/>
              <a:t>Set vertex or index buffer</a:t>
            </a:r>
          </a:p>
          <a:p>
            <a:pPr lvl="1"/>
            <a:r>
              <a:rPr lang="en-US" sz="2000" dirty="0" smtClean="0"/>
              <a:t>Change root constants</a:t>
            </a:r>
          </a:p>
          <a:p>
            <a:pPr lvl="1"/>
            <a:r>
              <a:rPr lang="en-US" sz="2000" dirty="0" smtClean="0"/>
              <a:t>Set root resource views (SRV, UAV, CBV)</a:t>
            </a:r>
          </a:p>
          <a:p>
            <a:r>
              <a:rPr lang="en-US" dirty="0" smtClean="0"/>
              <a:t>Draw, </a:t>
            </a:r>
            <a:r>
              <a:rPr lang="en-US" dirty="0" err="1" smtClean="0"/>
              <a:t>DrawIndexed</a:t>
            </a:r>
            <a:r>
              <a:rPr lang="en-US" dirty="0" smtClean="0"/>
              <a:t>, or Dispatch</a:t>
            </a:r>
            <a:endParaRPr lang="en-US" dirty="0"/>
          </a:p>
        </p:txBody>
      </p:sp>
    </p:spTree>
    <p:extLst>
      <p:ext uri="{BB962C8B-B14F-4D97-AF65-F5344CB8AC3E}">
        <p14:creationId xmlns:p14="http://schemas.microsoft.com/office/powerpoint/2010/main" val="2090790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681531"/>
            <a:ext cx="6172200" cy="1790700"/>
          </a:xfrm>
        </p:spPr>
        <p:txBody>
          <a:bodyPr anchor="ctr">
            <a:normAutofit/>
          </a:bodyPr>
          <a:lstStyle/>
          <a:p>
            <a:r>
              <a:rPr lang="en-US" sz="6600" dirty="0" smtClean="0"/>
              <a:t>Direct3D12</a:t>
            </a:r>
            <a:endParaRPr lang="en-US" sz="6000" dirty="0"/>
          </a:p>
        </p:txBody>
      </p:sp>
      <p:sp>
        <p:nvSpPr>
          <p:cNvPr id="3" name="Subtitle 2"/>
          <p:cNvSpPr>
            <a:spLocks noGrp="1"/>
          </p:cNvSpPr>
          <p:nvPr>
            <p:ph type="subTitle" idx="1"/>
          </p:nvPr>
        </p:nvSpPr>
        <p:spPr>
          <a:xfrm>
            <a:off x="1485900" y="3541287"/>
            <a:ext cx="6172200" cy="1241822"/>
          </a:xfrm>
        </p:spPr>
        <p:txBody>
          <a:bodyPr anchor="ctr"/>
          <a:lstStyle/>
          <a:p>
            <a:r>
              <a:rPr lang="en-US" dirty="0" smtClean="0"/>
              <a:t>Chas. Boyd</a:t>
            </a:r>
          </a:p>
          <a:p>
            <a:r>
              <a:rPr lang="en-US" dirty="0" smtClean="0"/>
              <a:t>Principal </a:t>
            </a:r>
            <a:r>
              <a:rPr lang="en-US" dirty="0" smtClean="0"/>
              <a:t>PM Microsoft OSG Graphics</a:t>
            </a:r>
            <a:endParaRPr lang="en-US" dirty="0"/>
          </a:p>
        </p:txBody>
      </p:sp>
    </p:spTree>
    <p:extLst>
      <p:ext uri="{BB962C8B-B14F-4D97-AF65-F5344CB8AC3E}">
        <p14:creationId xmlns:p14="http://schemas.microsoft.com/office/powerpoint/2010/main" val="14644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ExecuteIndirect</a:t>
            </a:r>
            <a:r>
              <a:rPr lang="en-US" dirty="0" smtClean="0"/>
              <a:t> </a:t>
            </a:r>
            <a:r>
              <a:rPr lang="en-US" dirty="0" smtClean="0"/>
              <a:t>vs </a:t>
            </a:r>
            <a:r>
              <a:rPr lang="en-US" dirty="0" smtClean="0"/>
              <a:t>Draw </a:t>
            </a:r>
            <a:r>
              <a:rPr lang="en-US" dirty="0"/>
              <a:t>L</a:t>
            </a:r>
            <a:r>
              <a:rPr lang="en-US" dirty="0" smtClean="0"/>
              <a:t>oop</a:t>
            </a:r>
            <a:endParaRPr lang="en-US" dirty="0"/>
          </a:p>
        </p:txBody>
      </p:sp>
      <p:sp>
        <p:nvSpPr>
          <p:cNvPr id="4" name="Content Placeholder 3"/>
          <p:cNvSpPr>
            <a:spLocks noGrp="1"/>
          </p:cNvSpPr>
          <p:nvPr>
            <p:ph sz="half" idx="1"/>
          </p:nvPr>
        </p:nvSpPr>
        <p:spPr/>
        <p:txBody>
          <a:bodyPr>
            <a:normAutofit fontScale="40000" lnSpcReduction="20000"/>
          </a:bodyPr>
          <a:lstStyle/>
          <a:p>
            <a:pPr marL="0" indent="0">
              <a:buNone/>
            </a:pPr>
            <a:r>
              <a:rPr lang="en-US" dirty="0" smtClean="0">
                <a:latin typeface="Consolas" panose="020B0609020204030204" pitchFamily="49" charset="0"/>
                <a:cs typeface="Consolas" panose="020B0609020204030204" pitchFamily="49" charset="0"/>
              </a:rPr>
              <a:t>for </a:t>
            </a:r>
            <a:r>
              <a:rPr lang="en-US" dirty="0">
                <a:latin typeface="Consolas" panose="020B0609020204030204" pitchFamily="49" charset="0"/>
                <a:cs typeface="Consolas" panose="020B0609020204030204" pitchFamily="49" charset="0"/>
              </a:rPr>
              <a:t>(UINT </a:t>
            </a:r>
            <a:r>
              <a:rPr lang="en-US" dirty="0" err="1">
                <a:latin typeface="Consolas" panose="020B0609020204030204" pitchFamily="49" charset="0"/>
                <a:cs typeface="Consolas" panose="020B0609020204030204" pitchFamily="49" charset="0"/>
              </a:rPr>
              <a:t>drawIdx</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drawStart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drawIdx</a:t>
            </a:r>
            <a:r>
              <a:rPr lang="en-US" dirty="0">
                <a:latin typeface="Consolas" panose="020B0609020204030204" pitchFamily="49" charset="0"/>
                <a:cs typeface="Consolas" panose="020B0609020204030204" pitchFamily="49" charset="0"/>
              </a:rPr>
              <a:t> &lt; </a:t>
            </a:r>
            <a:r>
              <a:rPr lang="en-US" dirty="0" err="1">
                <a:latin typeface="Consolas" panose="020B0609020204030204" pitchFamily="49" charset="0"/>
                <a:cs typeface="Consolas" panose="020B0609020204030204" pitchFamily="49" charset="0"/>
              </a:rPr>
              <a:t>drawEnd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drawIdx</a:t>
            </a:r>
            <a:r>
              <a:rPr lang="en-US" dirty="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0" indent="0">
              <a:buNone/>
            </a:pPr>
            <a:r>
              <a:rPr lang="en-US" dirty="0" smtClean="0">
                <a:latin typeface="Consolas" panose="020B0609020204030204" pitchFamily="49" charset="0"/>
                <a:cs typeface="Consolas" panose="020B0609020204030204" pitchFamily="49" charset="0"/>
              </a:rPr>
              <a:t>    // </a:t>
            </a:r>
            <a:r>
              <a:rPr lang="en-US" dirty="0">
                <a:latin typeface="Consolas" panose="020B0609020204030204" pitchFamily="49" charset="0"/>
                <a:cs typeface="Consolas" panose="020B0609020204030204" pitchFamily="49" charset="0"/>
              </a:rPr>
              <a:t>Set bindings</a:t>
            </a:r>
          </a:p>
          <a:p>
            <a:pPr marL="0" indent="0">
              <a:buNone/>
            </a:pP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cmdLst</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SetGraphicsRootConstantBufferView</a:t>
            </a:r>
            <a:r>
              <a:rPr lang="en-US" dirty="0">
                <a:latin typeface="Consolas" panose="020B0609020204030204" pitchFamily="49" charset="0"/>
                <a:cs typeface="Consolas" panose="020B0609020204030204" pitchFamily="49" charset="0"/>
              </a:rPr>
              <a:t>(RT_CBV, </a:t>
            </a:r>
            <a:r>
              <a:rPr lang="en-US" dirty="0" err="1">
                <a:latin typeface="Consolas" panose="020B0609020204030204" pitchFamily="49" charset="0"/>
                <a:cs typeface="Consolas" panose="020B0609020204030204" pitchFamily="49" charset="0"/>
              </a:rPr>
              <a:t>constantsPointer</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constantsPointer</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sizeof</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DrawConstantBuffer</a:t>
            </a:r>
            <a:r>
              <a:rPr lang="en-US"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auto </a:t>
            </a:r>
            <a:r>
              <a:rPr lang="en-US" dirty="0" err="1">
                <a:latin typeface="Consolas" panose="020B0609020204030204" pitchFamily="49" charset="0"/>
                <a:cs typeface="Consolas" panose="020B0609020204030204" pitchFamily="49" charset="0"/>
              </a:rPr>
              <a:t>textureSRV</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textureStartSRV.MakeOffsetted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staticData</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textureIndex</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handleIncrementSize</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cmdLst</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SetGraphicsRootDescriptorTable</a:t>
            </a:r>
            <a:r>
              <a:rPr lang="en-US" dirty="0">
                <a:latin typeface="Consolas" panose="020B0609020204030204" pitchFamily="49" charset="0"/>
                <a:cs typeface="Consolas" panose="020B0609020204030204" pitchFamily="49" charset="0"/>
              </a:rPr>
              <a:t>(RT_SRV, </a:t>
            </a:r>
            <a:r>
              <a:rPr lang="en-US" dirty="0" err="1">
                <a:latin typeface="Consolas" panose="020B0609020204030204" pitchFamily="49" charset="0"/>
                <a:cs typeface="Consolas" panose="020B0609020204030204" pitchFamily="49" charset="0"/>
              </a:rPr>
              <a:t>textureSRV</a:t>
            </a:r>
            <a:r>
              <a:rPr lang="en-US"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cmdLst</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DrawIndexedInstanced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dynamicData</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indexCount</a:t>
            </a:r>
            <a:r>
              <a:rPr lang="en-US" dirty="0">
                <a:latin typeface="Consolas" panose="020B0609020204030204" pitchFamily="49" charset="0"/>
                <a:cs typeface="Consolas" panose="020B0609020204030204" pitchFamily="49" charset="0"/>
              </a:rPr>
              <a:t>, 1, </a:t>
            </a:r>
            <a:r>
              <a:rPr lang="en-US" dirty="0" err="1">
                <a:latin typeface="Consolas" panose="020B0609020204030204" pitchFamily="49" charset="0"/>
                <a:cs typeface="Consolas" panose="020B0609020204030204" pitchFamily="49" charset="0"/>
              </a:rPr>
              <a:t>dynamicData</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indexStart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staticData</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vertexStart</a:t>
            </a:r>
            <a:r>
              <a:rPr lang="en-US" dirty="0">
                <a:latin typeface="Consolas" panose="020B0609020204030204" pitchFamily="49" charset="0"/>
                <a:cs typeface="Consolas" panose="020B0609020204030204" pitchFamily="49" charset="0"/>
              </a:rPr>
              <a:t>, 0);</a:t>
            </a:r>
          </a:p>
          <a:p>
            <a:pPr marL="0"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5" name="Content Placeholder 4"/>
          <p:cNvSpPr>
            <a:spLocks noGrp="1"/>
          </p:cNvSpPr>
          <p:nvPr>
            <p:ph sz="half" idx="2"/>
          </p:nvPr>
        </p:nvSpPr>
        <p:spPr/>
        <p:txBody>
          <a:bodyPr>
            <a:normAutofit fontScale="40000" lnSpcReduction="20000"/>
          </a:bodyPr>
          <a:lstStyle/>
          <a:p>
            <a:pPr marL="0" indent="0">
              <a:buNone/>
            </a:pPr>
            <a:r>
              <a:rPr lang="en-US" dirty="0" err="1">
                <a:latin typeface="Consolas" panose="020B0609020204030204" pitchFamily="49" charset="0"/>
                <a:cs typeface="Consolas" panose="020B0609020204030204" pitchFamily="49" charset="0"/>
              </a:rPr>
              <a:t>mCmdLst</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SetGraphicsRootDescriptorTable</a:t>
            </a:r>
            <a:r>
              <a:rPr lang="en-US" dirty="0">
                <a:latin typeface="Consolas" panose="020B0609020204030204" pitchFamily="49" charset="0"/>
                <a:cs typeface="Consolas" panose="020B0609020204030204" pitchFamily="49" charset="0"/>
              </a:rPr>
              <a:t>(RT_SRV, </a:t>
            </a:r>
            <a:r>
              <a:rPr lang="en-US" dirty="0" err="1">
                <a:latin typeface="Consolas" panose="020B0609020204030204" pitchFamily="49" charset="0"/>
                <a:cs typeface="Consolas" panose="020B0609020204030204" pitchFamily="49" charset="0"/>
              </a:rPr>
              <a:t>mTextureStart</a:t>
            </a:r>
            <a:r>
              <a:rPr lang="en-US" dirty="0" smtClean="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err="1">
                <a:latin typeface="Consolas" panose="020B0609020204030204" pitchFamily="49" charset="0"/>
                <a:cs typeface="Consolas" panose="020B0609020204030204" pitchFamily="49" charset="0"/>
              </a:rPr>
              <a:t>mCmdLst</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ExecuteIndirect</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mCommandSignature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settings.numAsteroids</a:t>
            </a:r>
            <a:r>
              <a:rPr lang="en-US" dirty="0">
                <a:latin typeface="Consolas" panose="020B0609020204030204" pitchFamily="49" charset="0"/>
                <a:cs typeface="Consolas" panose="020B0609020204030204" pitchFamily="49" charset="0"/>
              </a:rPr>
              <a:t>, frame-&gt;</a:t>
            </a:r>
            <a:r>
              <a:rPr lang="en-US" dirty="0" err="1">
                <a:latin typeface="Consolas" panose="020B0609020204030204" pitchFamily="49" charset="0"/>
                <a:cs typeface="Consolas" panose="020B0609020204030204" pitchFamily="49" charset="0"/>
              </a:rPr>
              <a:t>mIndirectArgBuffer</a:t>
            </a:r>
            <a:r>
              <a:rPr lang="en-US" dirty="0">
                <a:latin typeface="Consolas" panose="020B0609020204030204" pitchFamily="49" charset="0"/>
                <a:cs typeface="Consolas" panose="020B0609020204030204" pitchFamily="49" charset="0"/>
              </a:rPr>
              <a:t>-&gt;Heap(), 0, </a:t>
            </a:r>
            <a:r>
              <a:rPr lang="en-US" dirty="0" err="1">
                <a:latin typeface="Consolas" panose="020B0609020204030204" pitchFamily="49" charset="0"/>
                <a:cs typeface="Consolas" panose="020B0609020204030204" pitchFamily="49" charset="0"/>
              </a:rPr>
              <a:t>nullptr</a:t>
            </a:r>
            <a:r>
              <a:rPr lang="en-US" dirty="0">
                <a:latin typeface="Consolas" panose="020B0609020204030204" pitchFamily="49" charset="0"/>
                <a:cs typeface="Consolas" panose="020B0609020204030204" pitchFamily="49" charset="0"/>
              </a:rPr>
              <a:t>, 0);</a:t>
            </a:r>
          </a:p>
        </p:txBody>
      </p:sp>
    </p:spTree>
    <p:extLst>
      <p:ext uri="{BB962C8B-B14F-4D97-AF65-F5344CB8AC3E}">
        <p14:creationId xmlns:p14="http://schemas.microsoft.com/office/powerpoint/2010/main" val="1814629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ExecuteIndirect</a:t>
            </a:r>
            <a:r>
              <a:rPr lang="en-US" dirty="0" smtClean="0"/>
              <a:t>() Performance</a:t>
            </a:r>
            <a:endParaRPr lang="en-US" dirty="0"/>
          </a:p>
        </p:txBody>
      </p:sp>
      <p:graphicFrame>
        <p:nvGraphicFramePr>
          <p:cNvPr id="6" name="Table 5"/>
          <p:cNvGraphicFramePr>
            <a:graphicFrameLocks noGrp="1"/>
          </p:cNvGraphicFramePr>
          <p:nvPr>
            <p:extLst/>
          </p:nvPr>
        </p:nvGraphicFramePr>
        <p:xfrm>
          <a:off x="1633110" y="2147657"/>
          <a:ext cx="5982128" cy="1975104"/>
        </p:xfrm>
        <a:graphic>
          <a:graphicData uri="http://schemas.openxmlformats.org/drawingml/2006/table">
            <a:tbl>
              <a:tblPr firstRow="1" bandRow="1">
                <a:tableStyleId>{5C22544A-7EE6-4342-B048-85BDC9FD1C3A}</a:tableStyleId>
              </a:tblPr>
              <a:tblGrid>
                <a:gridCol w="596257"/>
                <a:gridCol w="1102382"/>
                <a:gridCol w="956786"/>
                <a:gridCol w="1363600"/>
                <a:gridCol w="1963103"/>
              </a:tblGrid>
              <a:tr h="555498">
                <a:tc>
                  <a:txBody>
                    <a:bodyPr/>
                    <a:lstStyle/>
                    <a:p>
                      <a:endParaRPr lang="en-US" sz="1600" dirty="0"/>
                    </a:p>
                  </a:txBody>
                  <a:tcPr marL="61722" marR="61722" marT="30861" marB="30861"/>
                </a:tc>
                <a:tc>
                  <a:txBody>
                    <a:bodyPr/>
                    <a:lstStyle/>
                    <a:p>
                      <a:r>
                        <a:rPr lang="en-US" sz="1600" dirty="0" smtClean="0"/>
                        <a:t>DX11</a:t>
                      </a:r>
                      <a:endParaRPr lang="en-US" sz="1600" dirty="0"/>
                    </a:p>
                  </a:txBody>
                  <a:tcPr marL="61722" marR="61722" marT="30861" marB="30861"/>
                </a:tc>
                <a:tc>
                  <a:txBody>
                    <a:bodyPr/>
                    <a:lstStyle/>
                    <a:p>
                      <a:r>
                        <a:rPr lang="en-US" sz="1600" dirty="0" smtClean="0"/>
                        <a:t>DX12</a:t>
                      </a:r>
                      <a:endParaRPr lang="en-US" sz="1600" dirty="0"/>
                    </a:p>
                  </a:txBody>
                  <a:tcPr marL="61722" marR="61722" marT="30861" marB="30861"/>
                </a:tc>
                <a:tc>
                  <a:txBody>
                    <a:bodyPr/>
                    <a:lstStyle/>
                    <a:p>
                      <a:r>
                        <a:rPr lang="en-US" sz="1600" dirty="0" smtClean="0"/>
                        <a:t>DX12</a:t>
                      </a:r>
                      <a:r>
                        <a:rPr lang="en-US" sz="1600" baseline="0" dirty="0" smtClean="0"/>
                        <a:t> </a:t>
                      </a:r>
                      <a:r>
                        <a:rPr lang="en-US" sz="1600" dirty="0" smtClean="0"/>
                        <a:t>Bindless</a:t>
                      </a:r>
                      <a:endParaRPr lang="en-US" sz="1600" dirty="0"/>
                    </a:p>
                  </a:txBody>
                  <a:tcPr marL="61722" marR="61722" marT="30861" marB="30861"/>
                </a:tc>
                <a:tc>
                  <a:txBody>
                    <a:bodyPr/>
                    <a:lstStyle/>
                    <a:p>
                      <a:r>
                        <a:rPr lang="en-US" sz="1600" dirty="0" smtClean="0"/>
                        <a:t>DX12 </a:t>
                      </a:r>
                      <a:r>
                        <a:rPr lang="en-US" sz="1600" dirty="0" err="1" smtClean="0"/>
                        <a:t>ExecuteIndirect</a:t>
                      </a:r>
                      <a:endParaRPr lang="en-US" sz="1600" dirty="0"/>
                    </a:p>
                  </a:txBody>
                  <a:tcPr marL="61722" marR="61722" marT="30861" marB="30861"/>
                </a:tc>
              </a:tr>
              <a:tr h="555498">
                <a:tc>
                  <a:txBody>
                    <a:bodyPr/>
                    <a:lstStyle/>
                    <a:p>
                      <a:r>
                        <a:rPr lang="en-US" sz="1600" dirty="0" smtClean="0"/>
                        <a:t>CPU</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39.19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33.41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28.77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  5.69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r>
              <a:tr h="555498">
                <a:tc>
                  <a:txBody>
                    <a:bodyPr/>
                    <a:lstStyle/>
                    <a:p>
                      <a:r>
                        <a:rPr lang="en-US" sz="1600" dirty="0" smtClean="0"/>
                        <a:t>GPU</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34.81</a:t>
                      </a:r>
                      <a:r>
                        <a:rPr lang="en-US" sz="1600" kern="1200" baseline="0" dirty="0" smtClean="0">
                          <a:solidFill>
                            <a:schemeClr val="dk1"/>
                          </a:solidFill>
                          <a:effectLst/>
                          <a:latin typeface="+mn-lt"/>
                          <a:ea typeface="+mn-ea"/>
                          <a:cs typeface="+mn-cs"/>
                        </a:rPr>
                        <a:t> </a:t>
                      </a:r>
                      <a:r>
                        <a:rPr lang="en-US" sz="1600" kern="1200" baseline="0" dirty="0" err="1" smtClean="0">
                          <a:solidFill>
                            <a:schemeClr val="dk1"/>
                          </a:solidFill>
                          <a:effectLst/>
                          <a:latin typeface="+mn-lt"/>
                          <a:ea typeface="+mn-ea"/>
                          <a:cs typeface="+mn-cs"/>
                        </a:rPr>
                        <a:t>ms</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12.85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11.86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c>
                  <a:txBody>
                    <a:bodyPr/>
                    <a:lstStyle/>
                    <a:p>
                      <a:r>
                        <a:rPr lang="en-US" sz="1600" kern="1200" dirty="0" smtClean="0">
                          <a:solidFill>
                            <a:schemeClr val="dk1"/>
                          </a:solidFill>
                          <a:effectLst/>
                          <a:latin typeface="+mn-lt"/>
                          <a:ea typeface="+mn-ea"/>
                          <a:cs typeface="+mn-cs"/>
                        </a:rPr>
                        <a:t>10.59 </a:t>
                      </a:r>
                      <a:r>
                        <a:rPr lang="en-US" sz="1600" kern="1200" dirty="0" err="1" smtClean="0">
                          <a:solidFill>
                            <a:schemeClr val="dk1"/>
                          </a:solidFill>
                          <a:effectLst/>
                          <a:latin typeface="+mn-lt"/>
                          <a:ea typeface="+mn-ea"/>
                          <a:cs typeface="+mn-cs"/>
                        </a:rPr>
                        <a:t>ms</a:t>
                      </a:r>
                      <a:endParaRPr lang="en-US" sz="1600" dirty="0"/>
                    </a:p>
                  </a:txBody>
                  <a:tcPr marL="61722" marR="61722" marT="30861" marB="30861"/>
                </a:tc>
              </a:tr>
              <a:tr h="308610">
                <a:tc>
                  <a:txBody>
                    <a:bodyPr/>
                    <a:lstStyle/>
                    <a:p>
                      <a:r>
                        <a:rPr lang="en-US" sz="1600" dirty="0" smtClean="0"/>
                        <a:t>FPS</a:t>
                      </a:r>
                      <a:endParaRPr lang="en-US" sz="1600" dirty="0"/>
                    </a:p>
                  </a:txBody>
                  <a:tcPr marL="61722" marR="61722" marT="30861" marB="30861"/>
                </a:tc>
                <a:tc>
                  <a:txBody>
                    <a:bodyPr/>
                    <a:lstStyle/>
                    <a:p>
                      <a:r>
                        <a:rPr lang="en-US" sz="1600" dirty="0" smtClean="0"/>
                        <a:t>13.5 fps</a:t>
                      </a:r>
                      <a:endParaRPr lang="en-US" sz="1600" dirty="0"/>
                    </a:p>
                  </a:txBody>
                  <a:tcPr marL="61722" marR="61722" marT="30861" marB="30861"/>
                </a:tc>
                <a:tc>
                  <a:txBody>
                    <a:bodyPr/>
                    <a:lstStyle/>
                    <a:p>
                      <a:r>
                        <a:rPr lang="en-US" sz="1600" dirty="0" smtClean="0"/>
                        <a:t>21.6 fps</a:t>
                      </a:r>
                      <a:endParaRPr lang="en-US" sz="1600" dirty="0"/>
                    </a:p>
                  </a:txBody>
                  <a:tcPr marL="61722" marR="61722" marT="30861" marB="30861"/>
                </a:tc>
                <a:tc>
                  <a:txBody>
                    <a:bodyPr/>
                    <a:lstStyle/>
                    <a:p>
                      <a:r>
                        <a:rPr lang="en-US" sz="1600" dirty="0" smtClean="0"/>
                        <a:t>24.6 fps</a:t>
                      </a:r>
                      <a:endParaRPr lang="en-US" sz="1600" dirty="0"/>
                    </a:p>
                  </a:txBody>
                  <a:tcPr marL="61722" marR="61722" marT="30861" marB="30861"/>
                </a:tc>
                <a:tc>
                  <a:txBody>
                    <a:bodyPr/>
                    <a:lstStyle/>
                    <a:p>
                      <a:r>
                        <a:rPr lang="en-US" sz="1600" dirty="0" smtClean="0"/>
                        <a:t>60.0 fps</a:t>
                      </a:r>
                      <a:endParaRPr lang="en-US" sz="1600" dirty="0"/>
                    </a:p>
                  </a:txBody>
                  <a:tcPr marL="61722" marR="61722" marT="30861" marB="30861"/>
                </a:tc>
              </a:tr>
            </a:tbl>
          </a:graphicData>
        </a:graphic>
      </p:graphicFrame>
    </p:spTree>
    <p:extLst>
      <p:ext uri="{BB962C8B-B14F-4D97-AF65-F5344CB8AC3E}">
        <p14:creationId xmlns:p14="http://schemas.microsoft.com/office/powerpoint/2010/main" val="1169893399"/>
      </p:ext>
    </p:extLst>
  </p:cSld>
  <p:clrMapOvr>
    <a:masterClrMapping/>
  </p:clrMapOvr>
  <mc:AlternateContent xmlns:mc="http://schemas.openxmlformats.org/markup-compatibility/2006">
    <mc:Choice xmlns:p14="http://schemas.microsoft.com/office/powerpoint/2010/main" Requires="p14">
      <p:transition spd="med" p14:dur="600">
        <p14:pan dir="u"/>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Multi-Engine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9423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Multi-Engine</a:t>
            </a:r>
            <a:endParaRPr lang="en-US" dirty="0"/>
          </a:p>
        </p:txBody>
      </p:sp>
      <p:sp>
        <p:nvSpPr>
          <p:cNvPr id="3" name="Content Placeholder 2"/>
          <p:cNvSpPr>
            <a:spLocks noGrp="1"/>
          </p:cNvSpPr>
          <p:nvPr>
            <p:ph idx="1"/>
          </p:nvPr>
        </p:nvSpPr>
        <p:spPr/>
        <p:txBody>
          <a:bodyPr/>
          <a:lstStyle/>
          <a:p>
            <a:r>
              <a:rPr lang="en-US" dirty="0" smtClean="0"/>
              <a:t>GPUs contain multiple cores today</a:t>
            </a:r>
          </a:p>
          <a:p>
            <a:pPr lvl="1"/>
            <a:r>
              <a:rPr lang="en-US" dirty="0" smtClean="0"/>
              <a:t>3D Cores, compute cores, copy engines, etc.</a:t>
            </a:r>
          </a:p>
          <a:p>
            <a:r>
              <a:rPr lang="en-US" dirty="0" smtClean="0"/>
              <a:t>In most hardware these can operate asynchronously</a:t>
            </a:r>
          </a:p>
          <a:p>
            <a:pPr lvl="1"/>
            <a:r>
              <a:rPr lang="en-US" dirty="0" smtClean="0"/>
              <a:t>Some variance in granularity of pre-emption</a:t>
            </a:r>
            <a:endParaRPr lang="en-US" dirty="0"/>
          </a:p>
        </p:txBody>
      </p:sp>
    </p:spTree>
    <p:extLst>
      <p:ext uri="{BB962C8B-B14F-4D97-AF65-F5344CB8AC3E}">
        <p14:creationId xmlns:p14="http://schemas.microsoft.com/office/powerpoint/2010/main" val="3445924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Programming Model in DirectX11</a:t>
            </a:r>
            <a:endParaRPr lang="en-US" sz="4000"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22986" y="1369220"/>
            <a:ext cx="7098030" cy="3232278"/>
          </a:xfrm>
          <a:prstGeom prst="rect">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8217" y="1522033"/>
            <a:ext cx="1345053" cy="134505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CPU0</a:t>
            </a:r>
            <a:endParaRPr lang="en-US" sz="2160" dirty="0">
              <a:solidFill>
                <a:schemeClr val="bg1"/>
              </a:solidFill>
            </a:endParaRPr>
          </a:p>
        </p:txBody>
      </p:sp>
      <p:sp>
        <p:nvSpPr>
          <p:cNvPr id="6" name="Rectangle 5"/>
          <p:cNvSpPr/>
          <p:nvPr/>
        </p:nvSpPr>
        <p:spPr>
          <a:xfrm>
            <a:off x="1218217" y="3090693"/>
            <a:ext cx="1345053" cy="136423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CPU2</a:t>
            </a:r>
            <a:endParaRPr lang="en-US" sz="2160" dirty="0">
              <a:solidFill>
                <a:schemeClr val="bg1"/>
              </a:solidFill>
            </a:endParaRPr>
          </a:p>
        </p:txBody>
      </p:sp>
      <p:sp>
        <p:nvSpPr>
          <p:cNvPr id="7" name="Rectangle 6"/>
          <p:cNvSpPr/>
          <p:nvPr/>
        </p:nvSpPr>
        <p:spPr>
          <a:xfrm>
            <a:off x="2758500" y="1522033"/>
            <a:ext cx="1345053" cy="134505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CPU1</a:t>
            </a:r>
            <a:endParaRPr lang="en-US" sz="2160" dirty="0">
              <a:solidFill>
                <a:schemeClr val="bg1"/>
              </a:solidFill>
            </a:endParaRPr>
          </a:p>
        </p:txBody>
      </p:sp>
      <p:sp>
        <p:nvSpPr>
          <p:cNvPr id="8" name="Rectangle 7"/>
          <p:cNvSpPr/>
          <p:nvPr/>
        </p:nvSpPr>
        <p:spPr>
          <a:xfrm>
            <a:off x="2758500" y="3090693"/>
            <a:ext cx="1345053" cy="136423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CPU3</a:t>
            </a:r>
            <a:endParaRPr lang="en-US" sz="2160" dirty="0">
              <a:solidFill>
                <a:schemeClr val="bg1"/>
              </a:solidFill>
            </a:endParaRPr>
          </a:p>
        </p:txBody>
      </p:sp>
      <p:sp>
        <p:nvSpPr>
          <p:cNvPr id="10" name="Rectangle 9"/>
          <p:cNvSpPr/>
          <p:nvPr/>
        </p:nvSpPr>
        <p:spPr>
          <a:xfrm>
            <a:off x="4426544" y="1522034"/>
            <a:ext cx="3516937" cy="2932894"/>
          </a:xfrm>
          <a:prstGeom prst="rect">
            <a:avLst/>
          </a:prstGeom>
          <a:solidFill>
            <a:schemeClr val="bg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GPU</a:t>
            </a:r>
            <a:endParaRPr lang="en-US" sz="3200" dirty="0">
              <a:solidFill>
                <a:schemeClr val="bg1"/>
              </a:solidFill>
            </a:endParaRPr>
          </a:p>
        </p:txBody>
      </p:sp>
    </p:spTree>
    <p:extLst>
      <p:ext uri="{BB962C8B-B14F-4D97-AF65-F5344CB8AC3E}">
        <p14:creationId xmlns:p14="http://schemas.microsoft.com/office/powerpoint/2010/main" val="2997299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06375"/>
            <a:ext cx="8943474" cy="857250"/>
          </a:xfrm>
        </p:spPr>
        <p:txBody>
          <a:bodyPr/>
          <a:lstStyle/>
          <a:p>
            <a:r>
              <a:rPr lang="en-US" sz="4000" dirty="0" smtClean="0"/>
              <a:t>Asynchronous Execution in DirectX 12</a:t>
            </a:r>
            <a:endParaRPr lang="en-US" sz="4000"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22986" y="1369220"/>
            <a:ext cx="7098030" cy="3232278"/>
          </a:xfrm>
          <a:prstGeom prst="rect">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8217" y="1522033"/>
            <a:ext cx="1345053" cy="134505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CPU0</a:t>
            </a:r>
            <a:endParaRPr lang="en-US" sz="2160" dirty="0">
              <a:solidFill>
                <a:schemeClr val="bg1"/>
              </a:solidFill>
            </a:endParaRPr>
          </a:p>
        </p:txBody>
      </p:sp>
      <p:sp>
        <p:nvSpPr>
          <p:cNvPr id="6" name="Rectangle 5"/>
          <p:cNvSpPr/>
          <p:nvPr/>
        </p:nvSpPr>
        <p:spPr>
          <a:xfrm>
            <a:off x="1218217" y="3090693"/>
            <a:ext cx="1345053" cy="136423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CPU2</a:t>
            </a:r>
            <a:endParaRPr lang="en-US" sz="2160" dirty="0">
              <a:solidFill>
                <a:schemeClr val="bg1"/>
              </a:solidFill>
            </a:endParaRPr>
          </a:p>
        </p:txBody>
      </p:sp>
      <p:sp>
        <p:nvSpPr>
          <p:cNvPr id="7" name="Rectangle 6"/>
          <p:cNvSpPr/>
          <p:nvPr/>
        </p:nvSpPr>
        <p:spPr>
          <a:xfrm>
            <a:off x="2758500" y="1522033"/>
            <a:ext cx="1345053" cy="134505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CPU1</a:t>
            </a:r>
            <a:endParaRPr lang="en-US" sz="2160" dirty="0">
              <a:solidFill>
                <a:schemeClr val="bg1"/>
              </a:solidFill>
            </a:endParaRPr>
          </a:p>
        </p:txBody>
      </p:sp>
      <p:sp>
        <p:nvSpPr>
          <p:cNvPr id="8" name="Rectangle 7"/>
          <p:cNvSpPr/>
          <p:nvPr/>
        </p:nvSpPr>
        <p:spPr>
          <a:xfrm>
            <a:off x="2758500" y="3090693"/>
            <a:ext cx="1345053" cy="1364234"/>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chemeClr val="bg1"/>
                </a:solidFill>
              </a:rPr>
              <a:t>CPU3</a:t>
            </a:r>
            <a:endParaRPr lang="en-US" sz="2160" dirty="0">
              <a:solidFill>
                <a:schemeClr val="bg1"/>
              </a:solidFill>
            </a:endParaRPr>
          </a:p>
        </p:txBody>
      </p:sp>
      <p:sp>
        <p:nvSpPr>
          <p:cNvPr id="10" name="Rectangle 9"/>
          <p:cNvSpPr/>
          <p:nvPr/>
        </p:nvSpPr>
        <p:spPr>
          <a:xfrm>
            <a:off x="4426544" y="1522034"/>
            <a:ext cx="3516937" cy="2932894"/>
          </a:xfrm>
          <a:prstGeom prst="rect">
            <a:avLst/>
          </a:prstGeom>
          <a:solidFill>
            <a:schemeClr val="tx2">
              <a:lumMod val="5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bg1"/>
              </a:solidFill>
            </a:endParaRPr>
          </a:p>
        </p:txBody>
      </p:sp>
      <p:sp>
        <p:nvSpPr>
          <p:cNvPr id="9" name="Rectangle 8"/>
          <p:cNvSpPr/>
          <p:nvPr/>
        </p:nvSpPr>
        <p:spPr>
          <a:xfrm>
            <a:off x="6719555" y="1601178"/>
            <a:ext cx="1152276" cy="556096"/>
          </a:xfrm>
          <a:prstGeom prst="rect">
            <a:avLst/>
          </a:prstGeom>
          <a:solidFill>
            <a:schemeClr val="bg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Copy Engine</a:t>
            </a:r>
            <a:endParaRPr lang="en-US" sz="1600" dirty="0">
              <a:solidFill>
                <a:schemeClr val="bg1"/>
              </a:solidFill>
            </a:endParaRPr>
          </a:p>
        </p:txBody>
      </p:sp>
      <p:sp>
        <p:nvSpPr>
          <p:cNvPr id="23" name="Rectangle 22"/>
          <p:cNvSpPr/>
          <p:nvPr/>
        </p:nvSpPr>
        <p:spPr>
          <a:xfrm>
            <a:off x="4484345" y="1522034"/>
            <a:ext cx="2150263" cy="1502852"/>
          </a:xfrm>
          <a:prstGeom prst="rect">
            <a:avLst/>
          </a:prstGeom>
          <a:solidFill>
            <a:srgbClr val="5B9BD5">
              <a:alpha val="95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0" dirty="0">
                <a:solidFill>
                  <a:schemeClr val="bg1"/>
                </a:solidFill>
              </a:rPr>
              <a:t>Graphics</a:t>
            </a:r>
          </a:p>
          <a:p>
            <a:pPr algn="ctr"/>
            <a:r>
              <a:rPr lang="en-US" sz="1620" dirty="0">
                <a:solidFill>
                  <a:schemeClr val="bg1"/>
                </a:solidFill>
              </a:rPr>
              <a:t>Engine</a:t>
            </a:r>
          </a:p>
        </p:txBody>
      </p:sp>
      <p:sp>
        <p:nvSpPr>
          <p:cNvPr id="26" name="Rectangle 25"/>
          <p:cNvSpPr/>
          <p:nvPr/>
        </p:nvSpPr>
        <p:spPr>
          <a:xfrm>
            <a:off x="4503981" y="3090692"/>
            <a:ext cx="2130628" cy="1298429"/>
          </a:xfrm>
          <a:prstGeom prst="rect">
            <a:avLst/>
          </a:prstGeom>
          <a:solidFill>
            <a:schemeClr val="accent6">
              <a:lumMod val="90000"/>
              <a:lumOff val="10000"/>
              <a:alpha val="95000"/>
            </a:schemeClr>
          </a:solidFill>
          <a:ln>
            <a:solidFill>
              <a:srgbClr val="E34DC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0" dirty="0">
                <a:solidFill>
                  <a:schemeClr val="bg1"/>
                </a:solidFill>
              </a:rPr>
              <a:t>Compute</a:t>
            </a:r>
          </a:p>
          <a:p>
            <a:pPr algn="ctr"/>
            <a:r>
              <a:rPr lang="en-US" sz="1620" dirty="0">
                <a:solidFill>
                  <a:schemeClr val="bg1"/>
                </a:solidFill>
              </a:rPr>
              <a:t>Engine</a:t>
            </a:r>
            <a:endParaRPr lang="en-US" sz="1620" dirty="0">
              <a:solidFill>
                <a:schemeClr val="bg1"/>
              </a:solidFill>
            </a:endParaRPr>
          </a:p>
        </p:txBody>
      </p:sp>
      <p:sp>
        <p:nvSpPr>
          <p:cNvPr id="27" name="Rectangle 26"/>
          <p:cNvSpPr/>
          <p:nvPr/>
        </p:nvSpPr>
        <p:spPr>
          <a:xfrm>
            <a:off x="6728871" y="2201756"/>
            <a:ext cx="1152276" cy="556096"/>
          </a:xfrm>
          <a:prstGeom prst="rect">
            <a:avLst/>
          </a:prstGeom>
          <a:solidFill>
            <a:schemeClr val="bg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Copy Engine</a:t>
            </a:r>
            <a:endParaRPr lang="en-US" sz="1600" dirty="0">
              <a:solidFill>
                <a:schemeClr val="bg1"/>
              </a:solidFill>
            </a:endParaRPr>
          </a:p>
        </p:txBody>
      </p:sp>
      <p:sp>
        <p:nvSpPr>
          <p:cNvPr id="28" name="Rectangle 27"/>
          <p:cNvSpPr/>
          <p:nvPr/>
        </p:nvSpPr>
        <p:spPr>
          <a:xfrm>
            <a:off x="6738188" y="2802329"/>
            <a:ext cx="1152276" cy="556096"/>
          </a:xfrm>
          <a:prstGeom prst="rect">
            <a:avLst/>
          </a:prstGeom>
          <a:solidFill>
            <a:schemeClr val="bg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Copy Engine</a:t>
            </a:r>
            <a:endParaRPr lang="en-US" sz="1600" dirty="0">
              <a:solidFill>
                <a:schemeClr val="bg1"/>
              </a:solidFill>
            </a:endParaRPr>
          </a:p>
        </p:txBody>
      </p:sp>
    </p:spTree>
    <p:extLst>
      <p:ext uri="{BB962C8B-B14F-4D97-AF65-F5344CB8AC3E}">
        <p14:creationId xmlns:p14="http://schemas.microsoft.com/office/powerpoint/2010/main" val="3524663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Multi-Engine Model</a:t>
            </a:r>
            <a:endParaRPr lang="en-US" dirty="0"/>
          </a:p>
        </p:txBody>
      </p:sp>
      <p:sp>
        <p:nvSpPr>
          <p:cNvPr id="3" name="Content Placeholder 2"/>
          <p:cNvSpPr>
            <a:spLocks noGrp="1"/>
          </p:cNvSpPr>
          <p:nvPr>
            <p:ph idx="1"/>
          </p:nvPr>
        </p:nvSpPr>
        <p:spPr>
          <a:xfrm>
            <a:off x="457200" y="1200150"/>
            <a:ext cx="8550442" cy="3394075"/>
          </a:xfrm>
        </p:spPr>
        <p:txBody>
          <a:bodyPr>
            <a:normAutofit/>
          </a:bodyPr>
          <a:lstStyle/>
          <a:p>
            <a:r>
              <a:rPr lang="en-US" dirty="0" smtClean="0"/>
              <a:t>All of these are just cores aka ‘engines’</a:t>
            </a:r>
          </a:p>
          <a:p>
            <a:pPr lvl="1"/>
            <a:r>
              <a:rPr lang="en-US" sz="2000" dirty="0" smtClean="0"/>
              <a:t>They can be invoked asynchronously</a:t>
            </a:r>
          </a:p>
          <a:p>
            <a:r>
              <a:rPr lang="en-US" dirty="0" smtClean="0"/>
              <a:t>Model is a queue per core for independent </a:t>
            </a:r>
            <a:r>
              <a:rPr lang="en-US" dirty="0" err="1" smtClean="0"/>
              <a:t>async</a:t>
            </a:r>
            <a:r>
              <a:rPr lang="en-US" dirty="0" smtClean="0"/>
              <a:t> operation</a:t>
            </a:r>
          </a:p>
          <a:p>
            <a:pPr lvl="1"/>
            <a:r>
              <a:rPr lang="en-US" sz="2000" dirty="0" smtClean="0"/>
              <a:t>A queue </a:t>
            </a:r>
            <a:r>
              <a:rPr lang="en-US" sz="2000" dirty="0" smtClean="0"/>
              <a:t>guarantees serial </a:t>
            </a:r>
            <a:r>
              <a:rPr lang="en-US" sz="2000" dirty="0" smtClean="0"/>
              <a:t>order of execution on a single engine</a:t>
            </a:r>
          </a:p>
          <a:p>
            <a:r>
              <a:rPr lang="en-US" dirty="0" smtClean="0"/>
              <a:t>Can specify priorities between queues</a:t>
            </a:r>
          </a:p>
          <a:p>
            <a:pPr lvl="1"/>
            <a:r>
              <a:rPr lang="en-US" sz="2000" dirty="0" smtClean="0"/>
              <a:t>Enables background processing in ‘idle’ clock cycles</a:t>
            </a:r>
          </a:p>
          <a:p>
            <a:r>
              <a:rPr lang="en-US" dirty="0" smtClean="0"/>
              <a:t>And also implement semaphores across queues</a:t>
            </a:r>
          </a:p>
        </p:txBody>
      </p:sp>
    </p:spTree>
    <p:extLst>
      <p:ext uri="{BB962C8B-B14F-4D97-AF65-F5344CB8AC3E}">
        <p14:creationId xmlns:p14="http://schemas.microsoft.com/office/powerpoint/2010/main" val="204329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5143500"/>
          </a:xfrm>
        </p:spPr>
      </p:pic>
    </p:spTree>
    <p:extLst>
      <p:ext uri="{BB962C8B-B14F-4D97-AF65-F5344CB8AC3E}">
        <p14:creationId xmlns:p14="http://schemas.microsoft.com/office/powerpoint/2010/main" val="2215943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5143500"/>
          </a:xfrm>
        </p:spPr>
      </p:pic>
    </p:spTree>
    <p:extLst>
      <p:ext uri="{BB962C8B-B14F-4D97-AF65-F5344CB8AC3E}">
        <p14:creationId xmlns:p14="http://schemas.microsoft.com/office/powerpoint/2010/main" val="3737929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Multi-Engine Hierarchy</a:t>
            </a:r>
            <a:endParaRPr lang="en-US" dirty="0"/>
          </a:p>
        </p:txBody>
      </p:sp>
      <p:sp>
        <p:nvSpPr>
          <p:cNvPr id="3" name="Content Placeholder 2"/>
          <p:cNvSpPr>
            <a:spLocks noGrp="1"/>
          </p:cNvSpPr>
          <p:nvPr>
            <p:ph idx="1"/>
          </p:nvPr>
        </p:nvSpPr>
        <p:spPr>
          <a:xfrm>
            <a:off x="144379" y="1489472"/>
            <a:ext cx="5253789" cy="2937154"/>
          </a:xfrm>
        </p:spPr>
        <p:txBody>
          <a:bodyPr/>
          <a:lstStyle/>
          <a:p>
            <a:r>
              <a:rPr lang="en-US" dirty="0" smtClean="0"/>
              <a:t>Queue </a:t>
            </a:r>
            <a:r>
              <a:rPr lang="en-US" dirty="0" smtClean="0"/>
              <a:t>Types: 3D, Compute, </a:t>
            </a:r>
            <a:r>
              <a:rPr lang="en-US" dirty="0" smtClean="0"/>
              <a:t>Copy</a:t>
            </a:r>
          </a:p>
          <a:p>
            <a:endParaRPr lang="en-US" dirty="0" smtClean="0"/>
          </a:p>
          <a:p>
            <a:endParaRPr lang="en-US" dirty="0" smtClean="0"/>
          </a:p>
          <a:p>
            <a:pPr lvl="1"/>
            <a:endParaRPr lang="en-US" dirty="0" smtClean="0"/>
          </a:p>
        </p:txBody>
      </p:sp>
      <p:graphicFrame>
        <p:nvGraphicFramePr>
          <p:cNvPr id="4" name="Diagram 3"/>
          <p:cNvGraphicFramePr/>
          <p:nvPr>
            <p:extLst>
              <p:ext uri="{D42A27DB-BD31-4B8C-83A1-F6EECF244321}">
                <p14:modId xmlns:p14="http://schemas.microsoft.com/office/powerpoint/2010/main" val="666970491"/>
              </p:ext>
            </p:extLst>
          </p:nvPr>
        </p:nvGraphicFramePr>
        <p:xfrm>
          <a:off x="5192593" y="1248775"/>
          <a:ext cx="3247994" cy="300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885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Overall objectives of </a:t>
            </a:r>
            <a:r>
              <a:rPr lang="en-US" dirty="0" smtClean="0"/>
              <a:t>DirectX12</a:t>
            </a:r>
            <a:endParaRPr lang="en-US" dirty="0"/>
          </a:p>
          <a:p>
            <a:r>
              <a:rPr lang="en-US" dirty="0" smtClean="0"/>
              <a:t>Schedule -shipped </a:t>
            </a:r>
            <a:r>
              <a:rPr lang="en-US" dirty="0"/>
              <a:t>last week</a:t>
            </a:r>
          </a:p>
          <a:p>
            <a:r>
              <a:rPr lang="en-US" dirty="0" smtClean="0"/>
              <a:t>DirectX12 Execution Model:</a:t>
            </a:r>
            <a:endParaRPr lang="en-US" dirty="0"/>
          </a:p>
          <a:p>
            <a:pPr lvl="1"/>
            <a:r>
              <a:rPr lang="en-US" sz="2000" dirty="0" smtClean="0"/>
              <a:t>Root Signatures, </a:t>
            </a:r>
            <a:r>
              <a:rPr lang="en-US" sz="2000" dirty="0" err="1" smtClean="0"/>
              <a:t>ExecuteIndirect</a:t>
            </a:r>
            <a:r>
              <a:rPr lang="en-US" sz="2000" dirty="0" smtClean="0"/>
              <a:t>, Multi-engine, Multi-adapter</a:t>
            </a:r>
            <a:endParaRPr lang="en-US" sz="2000" dirty="0"/>
          </a:p>
          <a:p>
            <a:r>
              <a:rPr lang="en-US" dirty="0" smtClean="0"/>
              <a:t>Tools</a:t>
            </a:r>
            <a:r>
              <a:rPr lang="en-US" dirty="0"/>
              <a:t>, </a:t>
            </a:r>
            <a:r>
              <a:rPr lang="en-US" dirty="0" smtClean="0"/>
              <a:t>debugging</a:t>
            </a:r>
            <a:endParaRPr lang="en-US" dirty="0"/>
          </a:p>
          <a:p>
            <a:r>
              <a:rPr lang="en-US" dirty="0" smtClean="0"/>
              <a:t>Hardware </a:t>
            </a:r>
            <a:r>
              <a:rPr lang="en-US" dirty="0"/>
              <a:t>Feature Levels and </a:t>
            </a:r>
            <a:r>
              <a:rPr lang="en-US" dirty="0" smtClean="0"/>
              <a:t>Tiers</a:t>
            </a:r>
            <a:endParaRPr lang="en-US" dirty="0"/>
          </a:p>
          <a:p>
            <a:endParaRPr lang="en-US" dirty="0"/>
          </a:p>
        </p:txBody>
      </p:sp>
    </p:spTree>
    <p:extLst>
      <p:ext uri="{BB962C8B-B14F-4D97-AF65-F5344CB8AC3E}">
        <p14:creationId xmlns:p14="http://schemas.microsoft.com/office/powerpoint/2010/main" val="3435639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79" y="498163"/>
            <a:ext cx="7098030" cy="782860"/>
          </a:xfrm>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80" y="1496056"/>
            <a:ext cx="8123469" cy="5017224"/>
          </a:xfrm>
          <a:prstGeom prst="rect">
            <a:avLst/>
          </a:prstGeom>
        </p:spPr>
      </p:pic>
      <p:sp>
        <p:nvSpPr>
          <p:cNvPr id="5" name="TextBox 4"/>
          <p:cNvSpPr txBox="1"/>
          <p:nvPr/>
        </p:nvSpPr>
        <p:spPr>
          <a:xfrm>
            <a:off x="808396" y="450026"/>
            <a:ext cx="7270196" cy="769441"/>
          </a:xfrm>
          <a:prstGeom prst="rect">
            <a:avLst/>
          </a:prstGeom>
          <a:noFill/>
        </p:spPr>
        <p:txBody>
          <a:bodyPr wrap="square" rtlCol="0">
            <a:spAutoFit/>
          </a:bodyPr>
          <a:lstStyle/>
          <a:p>
            <a:r>
              <a:rPr lang="en-US" sz="4400" dirty="0" smtClean="0">
                <a:solidFill>
                  <a:schemeClr val="bg1"/>
                </a:solidFill>
              </a:rPr>
              <a:t>Tools for Multi-Engine </a:t>
            </a:r>
            <a:endParaRPr lang="en-US" sz="4400" dirty="0">
              <a:solidFill>
                <a:schemeClr val="bg1"/>
              </a:solidFill>
            </a:endParaRPr>
          </a:p>
        </p:txBody>
      </p:sp>
    </p:spTree>
    <p:extLst>
      <p:ext uri="{BB962C8B-B14F-4D97-AF65-F5344CB8AC3E}">
        <p14:creationId xmlns:p14="http://schemas.microsoft.com/office/powerpoint/2010/main" val="106716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Multi-Engine Scenario</a:t>
            </a:r>
            <a:endParaRPr lang="en-US" sz="4000" dirty="0"/>
          </a:p>
        </p:txBody>
      </p:sp>
      <p:sp>
        <p:nvSpPr>
          <p:cNvPr id="3" name="Text Placeholder 2"/>
          <p:cNvSpPr>
            <a:spLocks noGrp="1"/>
          </p:cNvSpPr>
          <p:nvPr>
            <p:ph type="body" idx="1"/>
          </p:nvPr>
        </p:nvSpPr>
        <p:spPr/>
        <p:txBody>
          <a:bodyPr/>
          <a:lstStyle/>
          <a:p>
            <a:r>
              <a:rPr lang="en-US" dirty="0" smtClean="0"/>
              <a:t>Hybrid Device</a:t>
            </a:r>
            <a:endParaRPr lang="en-US" dirty="0" smtClean="0"/>
          </a:p>
          <a:p>
            <a:pPr lvl="1"/>
            <a:r>
              <a:rPr lang="en-US" dirty="0" smtClean="0"/>
              <a:t>Main rendering on discrete GPU</a:t>
            </a:r>
          </a:p>
          <a:p>
            <a:pPr lvl="1"/>
            <a:r>
              <a:rPr lang="en-US" dirty="0" smtClean="0"/>
              <a:t>Asynchronous copy engine sends image to integrated GPU</a:t>
            </a:r>
          </a:p>
          <a:p>
            <a:pPr lvl="1"/>
            <a:r>
              <a:rPr lang="en-US" dirty="0" smtClean="0"/>
              <a:t>Discrete GPU can start on next frame</a:t>
            </a:r>
          </a:p>
          <a:p>
            <a:pPr lvl="1"/>
            <a:r>
              <a:rPr lang="en-US" dirty="0" smtClean="0"/>
              <a:t>Integrated GPU applies post processing </a:t>
            </a:r>
            <a:r>
              <a:rPr lang="en-US" dirty="0" err="1" smtClean="0"/>
              <a:t>fx</a:t>
            </a:r>
            <a:endParaRPr lang="en-US" dirty="0" smtClean="0"/>
          </a:p>
          <a:p>
            <a:pPr lvl="1"/>
            <a:endParaRPr lang="en-US" dirty="0"/>
          </a:p>
          <a:p>
            <a:r>
              <a:rPr lang="en-US" dirty="0" smtClean="0"/>
              <a:t>Prototype of this is working now</a:t>
            </a:r>
            <a:endParaRPr lang="en-US" dirty="0"/>
          </a:p>
        </p:txBody>
      </p:sp>
    </p:spTree>
    <p:extLst>
      <p:ext uri="{BB962C8B-B14F-4D97-AF65-F5344CB8AC3E}">
        <p14:creationId xmlns:p14="http://schemas.microsoft.com/office/powerpoint/2010/main" val="308947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Multi-adapter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9983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Multi-adapter</a:t>
            </a:r>
            <a:endParaRPr lang="en-US" dirty="0"/>
          </a:p>
        </p:txBody>
      </p:sp>
      <p:sp>
        <p:nvSpPr>
          <p:cNvPr id="3" name="Content Placeholder 2"/>
          <p:cNvSpPr>
            <a:spLocks noGrp="1"/>
          </p:cNvSpPr>
          <p:nvPr>
            <p:ph idx="1"/>
          </p:nvPr>
        </p:nvSpPr>
        <p:spPr/>
        <p:txBody>
          <a:bodyPr/>
          <a:lstStyle/>
          <a:p>
            <a:r>
              <a:rPr lang="en-US" dirty="0" smtClean="0"/>
              <a:t>PCs can contain multiple Graphics Cards</a:t>
            </a:r>
          </a:p>
          <a:p>
            <a:r>
              <a:rPr lang="en-US" dirty="0" smtClean="0"/>
              <a:t>Some graphics cards have multiple GPUs</a:t>
            </a:r>
          </a:p>
          <a:p>
            <a:r>
              <a:rPr lang="en-US" dirty="0" smtClean="0"/>
              <a:t>Applications should be able to assign work to any engine on any graphics card</a:t>
            </a:r>
          </a:p>
          <a:p>
            <a:r>
              <a:rPr lang="en-US" dirty="0" smtClean="0"/>
              <a:t>And create memory resources on any engine’s memory</a:t>
            </a:r>
          </a:p>
          <a:p>
            <a:endParaRPr lang="en-US" dirty="0" smtClean="0"/>
          </a:p>
        </p:txBody>
      </p:sp>
    </p:spTree>
    <p:extLst>
      <p:ext uri="{BB962C8B-B14F-4D97-AF65-F5344CB8AC3E}">
        <p14:creationId xmlns:p14="http://schemas.microsoft.com/office/powerpoint/2010/main" val="1145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Multi-adapter</a:t>
            </a:r>
            <a:endParaRPr lang="en-US" dirty="0"/>
          </a:p>
        </p:txBody>
      </p:sp>
      <p:sp>
        <p:nvSpPr>
          <p:cNvPr id="3" name="Content Placeholder 2"/>
          <p:cNvSpPr>
            <a:spLocks noGrp="1"/>
          </p:cNvSpPr>
          <p:nvPr>
            <p:ph idx="1"/>
          </p:nvPr>
        </p:nvSpPr>
        <p:spPr/>
        <p:txBody>
          <a:bodyPr/>
          <a:lstStyle/>
          <a:p>
            <a:r>
              <a:rPr lang="en-US" dirty="0" smtClean="0"/>
              <a:t>App can enumerate ‘adapters’  (graphics cards) from PCI</a:t>
            </a:r>
          </a:p>
          <a:p>
            <a:pPr lvl="1"/>
            <a:r>
              <a:rPr lang="en-US" sz="2000" dirty="0" smtClean="0"/>
              <a:t>Can create a D3D Device for each</a:t>
            </a:r>
          </a:p>
          <a:p>
            <a:r>
              <a:rPr lang="en-US" dirty="0" smtClean="0"/>
              <a:t>Each adapter may have multiple ‘nodes’ (GPUs)</a:t>
            </a:r>
          </a:p>
          <a:p>
            <a:pPr lvl="1"/>
            <a:r>
              <a:rPr lang="en-US" sz="2000" dirty="0" smtClean="0"/>
              <a:t>Each with own engines and memory</a:t>
            </a:r>
          </a:p>
          <a:p>
            <a:r>
              <a:rPr lang="en-US" dirty="0" smtClean="0"/>
              <a:t>Apps can create queues on any engine and submit command buffers</a:t>
            </a:r>
          </a:p>
          <a:p>
            <a:r>
              <a:rPr lang="en-US" dirty="0" smtClean="0"/>
              <a:t>Apps can allocate resources in memory associated with any GPU</a:t>
            </a:r>
            <a:endParaRPr lang="en-US" dirty="0"/>
          </a:p>
        </p:txBody>
      </p:sp>
    </p:spTree>
    <p:extLst>
      <p:ext uri="{BB962C8B-B14F-4D97-AF65-F5344CB8AC3E}">
        <p14:creationId xmlns:p14="http://schemas.microsoft.com/office/powerpoint/2010/main" val="4110954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5" name="Rectangle 14"/>
          <p:cNvSpPr/>
          <p:nvPr/>
        </p:nvSpPr>
        <p:spPr>
          <a:xfrm>
            <a:off x="1288473" y="1288473"/>
            <a:ext cx="2011678" cy="1964570"/>
          </a:xfrm>
          <a:prstGeom prst="rect">
            <a:avLst/>
          </a:prstGeom>
          <a:solidFill>
            <a:srgbClr val="00B050"/>
          </a:solidFill>
          <a:ln>
            <a:solidFill>
              <a:srgbClr val="000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Hardware Model</a:t>
            </a:r>
            <a:endParaRPr lang="en-US" dirty="0"/>
          </a:p>
        </p:txBody>
      </p:sp>
      <p:sp>
        <p:nvSpPr>
          <p:cNvPr id="4" name="Rectangle 3"/>
          <p:cNvSpPr/>
          <p:nvPr/>
        </p:nvSpPr>
        <p:spPr>
          <a:xfrm>
            <a:off x="3441469" y="1288473"/>
            <a:ext cx="756457" cy="3305752"/>
          </a:xfrm>
          <a:prstGeom prst="rect">
            <a:avLst/>
          </a:prstGeom>
          <a:ln>
            <a:solidFill>
              <a:srgbClr val="000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PCIe</a:t>
            </a:r>
            <a:endParaRPr lang="en-US" dirty="0"/>
          </a:p>
        </p:txBody>
      </p:sp>
      <p:sp>
        <p:nvSpPr>
          <p:cNvPr id="7" name="Snip Single Corner Rectangle 6"/>
          <p:cNvSpPr/>
          <p:nvPr/>
        </p:nvSpPr>
        <p:spPr>
          <a:xfrm>
            <a:off x="4339244" y="1288473"/>
            <a:ext cx="2443941" cy="1197032"/>
          </a:xfrm>
          <a:prstGeom prst="snip1Rect">
            <a:avLst/>
          </a:prstGeom>
          <a:solidFill>
            <a:srgbClr val="00B050"/>
          </a:solidFill>
          <a:ln>
            <a:solidFill>
              <a:srgbClr val="000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nip Single Corner Rectangle 7"/>
          <p:cNvSpPr/>
          <p:nvPr/>
        </p:nvSpPr>
        <p:spPr>
          <a:xfrm>
            <a:off x="4339244" y="2897187"/>
            <a:ext cx="3657600" cy="1197032"/>
          </a:xfrm>
          <a:prstGeom prst="snip1Rect">
            <a:avLst/>
          </a:prstGeom>
          <a:solidFill>
            <a:srgbClr val="00B050"/>
          </a:solidFill>
          <a:ln>
            <a:solidFill>
              <a:srgbClr val="000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41020" y="2346263"/>
            <a:ext cx="706583" cy="677493"/>
          </a:xfrm>
          <a:prstGeom prst="rect">
            <a:avLst/>
          </a:prstGeom>
          <a:solidFill>
            <a:schemeClr val="accent6">
              <a:lumMod val="75000"/>
              <a:lumOff val="25000"/>
            </a:schemeClr>
          </a:solidFill>
          <a:ln>
            <a:solidFill>
              <a:srgbClr val="0000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5112326" y="1654229"/>
            <a:ext cx="448888" cy="44057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GPU</a:t>
            </a:r>
            <a:endParaRPr lang="en-US" sz="800" dirty="0"/>
          </a:p>
        </p:txBody>
      </p:sp>
      <p:sp>
        <p:nvSpPr>
          <p:cNvPr id="11" name="Rectangle 10"/>
          <p:cNvSpPr/>
          <p:nvPr/>
        </p:nvSpPr>
        <p:spPr>
          <a:xfrm>
            <a:off x="6995158" y="3149131"/>
            <a:ext cx="706583" cy="677493"/>
          </a:xfrm>
          <a:prstGeom prst="rect">
            <a:avLst/>
          </a:prstGeom>
          <a:solidFill>
            <a:schemeClr val="accent6">
              <a:lumMod val="75000"/>
              <a:lumOff val="25000"/>
            </a:schemeClr>
          </a:solidFill>
          <a:ln>
            <a:solidFill>
              <a:srgbClr val="0000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421579" y="3253043"/>
            <a:ext cx="448888" cy="44057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GPU</a:t>
            </a:r>
            <a:endParaRPr lang="en-US" sz="800" dirty="0"/>
          </a:p>
        </p:txBody>
      </p:sp>
      <p:sp>
        <p:nvSpPr>
          <p:cNvPr id="13" name="Rectangle 12"/>
          <p:cNvSpPr/>
          <p:nvPr/>
        </p:nvSpPr>
        <p:spPr>
          <a:xfrm>
            <a:off x="4705005" y="3149131"/>
            <a:ext cx="706583" cy="677493"/>
          </a:xfrm>
          <a:prstGeom prst="rect">
            <a:avLst/>
          </a:prstGeom>
          <a:solidFill>
            <a:schemeClr val="accent6">
              <a:lumMod val="75000"/>
              <a:lumOff val="25000"/>
            </a:schemeClr>
          </a:solidFill>
          <a:ln>
            <a:solidFill>
              <a:srgbClr val="0000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5552905" y="3253043"/>
            <a:ext cx="448888" cy="44057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GPU</a:t>
            </a:r>
            <a:endParaRPr lang="en-US" sz="800" dirty="0"/>
          </a:p>
        </p:txBody>
      </p:sp>
      <p:sp>
        <p:nvSpPr>
          <p:cNvPr id="16" name="Rectangle 15"/>
          <p:cNvSpPr/>
          <p:nvPr/>
        </p:nvSpPr>
        <p:spPr>
          <a:xfrm>
            <a:off x="5671354" y="1535769"/>
            <a:ext cx="706583" cy="677493"/>
          </a:xfrm>
          <a:prstGeom prst="rect">
            <a:avLst/>
          </a:prstGeom>
          <a:solidFill>
            <a:schemeClr val="accent6">
              <a:lumMod val="75000"/>
              <a:lumOff val="25000"/>
            </a:schemeClr>
          </a:solidFill>
          <a:ln>
            <a:solidFill>
              <a:srgbClr val="0000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2068831" y="1772687"/>
            <a:ext cx="448888" cy="44057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CPU GPU</a:t>
            </a:r>
            <a:endParaRPr lang="en-US" sz="800" dirty="0"/>
          </a:p>
        </p:txBody>
      </p:sp>
      <p:sp>
        <p:nvSpPr>
          <p:cNvPr id="18" name="TextBox 17"/>
          <p:cNvSpPr txBox="1"/>
          <p:nvPr/>
        </p:nvSpPr>
        <p:spPr>
          <a:xfrm>
            <a:off x="4314308" y="3620947"/>
            <a:ext cx="4513810" cy="1446550"/>
          </a:xfrm>
          <a:prstGeom prst="rect">
            <a:avLst/>
          </a:prstGeom>
          <a:noFill/>
        </p:spPr>
        <p:txBody>
          <a:bodyPr wrap="square" rtlCol="0">
            <a:spAutoFit/>
          </a:bodyPr>
          <a:lstStyle/>
          <a:p>
            <a:r>
              <a:rPr lang="en-US" sz="8800" dirty="0" smtClean="0">
                <a:solidFill>
                  <a:schemeClr val="bg1"/>
                </a:solidFill>
                <a:latin typeface="Calibri Light" panose="020F0302020204030204" pitchFamily="34" charset="0"/>
              </a:rPr>
              <a:t>...</a:t>
            </a:r>
            <a:endParaRPr lang="en-US" sz="88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726491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t>
            </a:r>
            <a:r>
              <a:rPr lang="en-US" dirty="0" smtClean="0"/>
              <a:t>API Capability:</a:t>
            </a:r>
            <a:endParaRPr lang="en-US" dirty="0"/>
          </a:p>
        </p:txBody>
      </p:sp>
      <p:sp>
        <p:nvSpPr>
          <p:cNvPr id="3" name="Content Placeholder 2"/>
          <p:cNvSpPr>
            <a:spLocks noGrp="1"/>
          </p:cNvSpPr>
          <p:nvPr>
            <p:ph idx="1"/>
          </p:nvPr>
        </p:nvSpPr>
        <p:spPr/>
        <p:txBody>
          <a:bodyPr/>
          <a:lstStyle/>
          <a:p>
            <a:r>
              <a:rPr lang="en-US" dirty="0" smtClean="0"/>
              <a:t>Predication</a:t>
            </a:r>
            <a:r>
              <a:rPr lang="en-US" dirty="0"/>
              <a:t>, Queries, and </a:t>
            </a:r>
            <a:r>
              <a:rPr lang="en-US" dirty="0" smtClean="0"/>
              <a:t>Counters</a:t>
            </a:r>
          </a:p>
          <a:p>
            <a:pPr lvl="1"/>
            <a:r>
              <a:rPr lang="en-US" sz="2000" dirty="0" smtClean="0"/>
              <a:t>Efficiently managed in large numbers via heap model</a:t>
            </a:r>
          </a:p>
          <a:p>
            <a:endParaRPr lang="en-US" dirty="0"/>
          </a:p>
          <a:p>
            <a:r>
              <a:rPr lang="en-US" dirty="0" smtClean="0"/>
              <a:t>Resource transitions are finite duration</a:t>
            </a:r>
            <a:endParaRPr lang="en-US" dirty="0" smtClean="0"/>
          </a:p>
        </p:txBody>
      </p:sp>
    </p:spTree>
    <p:extLst>
      <p:ext uri="{BB962C8B-B14F-4D97-AF65-F5344CB8AC3E}">
        <p14:creationId xmlns:p14="http://schemas.microsoft.com/office/powerpoint/2010/main" val="147149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Hardware Features</a:t>
            </a:r>
            <a:endParaRPr lang="en-US" dirty="0"/>
          </a:p>
        </p:txBody>
      </p:sp>
      <p:sp>
        <p:nvSpPr>
          <p:cNvPr id="3" name="Content Placeholder 2"/>
          <p:cNvSpPr>
            <a:spLocks noGrp="1"/>
          </p:cNvSpPr>
          <p:nvPr>
            <p:ph idx="1"/>
          </p:nvPr>
        </p:nvSpPr>
        <p:spPr/>
        <p:txBody>
          <a:bodyPr/>
          <a:lstStyle/>
          <a:p>
            <a:r>
              <a:rPr lang="en-US" dirty="0" smtClean="0"/>
              <a:t>Conservative Rasterization</a:t>
            </a:r>
          </a:p>
          <a:p>
            <a:r>
              <a:rPr lang="en-US" dirty="0" smtClean="0"/>
              <a:t>Tiled Resource Volumes</a:t>
            </a:r>
          </a:p>
          <a:p>
            <a:r>
              <a:rPr lang="en-US" dirty="0" smtClean="0"/>
              <a:t>Standard Swizzle</a:t>
            </a:r>
          </a:p>
          <a:p>
            <a:r>
              <a:rPr lang="en-US" dirty="0" smtClean="0"/>
              <a:t>Raster Ordered Views</a:t>
            </a:r>
          </a:p>
          <a:p>
            <a:r>
              <a:rPr lang="en-US" dirty="0" smtClean="0"/>
              <a:t>Compute Shader Pixel Format Conversion</a:t>
            </a:r>
          </a:p>
          <a:p>
            <a:endParaRPr lang="en-US" dirty="0"/>
          </a:p>
        </p:txBody>
      </p:sp>
    </p:spTree>
    <p:extLst>
      <p:ext uri="{BB962C8B-B14F-4D97-AF65-F5344CB8AC3E}">
        <p14:creationId xmlns:p14="http://schemas.microsoft.com/office/powerpoint/2010/main" val="174990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Implementations</a:t>
            </a:r>
            <a:endParaRPr lang="en-US" dirty="0"/>
          </a:p>
        </p:txBody>
      </p:sp>
      <p:sp>
        <p:nvSpPr>
          <p:cNvPr id="3" name="Content Placeholder 2"/>
          <p:cNvSpPr>
            <a:spLocks noGrp="1"/>
          </p:cNvSpPr>
          <p:nvPr>
            <p:ph idx="1"/>
          </p:nvPr>
        </p:nvSpPr>
        <p:spPr>
          <a:xfrm>
            <a:off x="457200" y="1200150"/>
            <a:ext cx="8686800" cy="3394075"/>
          </a:xfrm>
        </p:spPr>
        <p:txBody>
          <a:bodyPr/>
          <a:lstStyle/>
          <a:p>
            <a:r>
              <a:rPr lang="en-US" dirty="0"/>
              <a:t>Need </a:t>
            </a:r>
            <a:r>
              <a:rPr lang="en-US" dirty="0" smtClean="0"/>
              <a:t>to inform </a:t>
            </a:r>
            <a:r>
              <a:rPr lang="en-US" dirty="0"/>
              <a:t>app developers </a:t>
            </a:r>
            <a:r>
              <a:rPr lang="en-US" dirty="0" smtClean="0"/>
              <a:t>re </a:t>
            </a:r>
            <a:r>
              <a:rPr lang="en-US" dirty="0"/>
              <a:t>hardware characteristics</a:t>
            </a:r>
          </a:p>
          <a:p>
            <a:r>
              <a:rPr lang="en-US" dirty="0" smtClean="0"/>
              <a:t>Original model was individual caps bits</a:t>
            </a:r>
          </a:p>
          <a:p>
            <a:pPr lvl="1"/>
            <a:r>
              <a:rPr lang="en-US" sz="2000" dirty="0" smtClean="0"/>
              <a:t>DirectX9 had ~400 caps (~500 counting pixel formats)</a:t>
            </a:r>
          </a:p>
          <a:p>
            <a:r>
              <a:rPr lang="en-US" dirty="0" smtClean="0"/>
              <a:t>Issues:</a:t>
            </a:r>
          </a:p>
          <a:p>
            <a:pPr lvl="1"/>
            <a:r>
              <a:rPr lang="en-US" sz="2000" dirty="0" smtClean="0"/>
              <a:t>What is good vs bad?</a:t>
            </a:r>
          </a:p>
          <a:p>
            <a:pPr lvl="1"/>
            <a:r>
              <a:rPr lang="en-US" sz="2000" dirty="0" smtClean="0"/>
              <a:t>Combinatoric explosion?</a:t>
            </a:r>
          </a:p>
          <a:p>
            <a:pPr lvl="1"/>
            <a:r>
              <a:rPr lang="en-US" sz="2000" dirty="0" smtClean="0"/>
              <a:t>What if I need multiple features for a technique?</a:t>
            </a:r>
          </a:p>
          <a:p>
            <a:pPr marL="457200" lvl="1" indent="0">
              <a:buNone/>
            </a:pPr>
            <a:endParaRPr lang="en-US" sz="2000" dirty="0" smtClean="0"/>
          </a:p>
        </p:txBody>
      </p:sp>
    </p:spTree>
    <p:extLst>
      <p:ext uri="{BB962C8B-B14F-4D97-AF65-F5344CB8AC3E}">
        <p14:creationId xmlns:p14="http://schemas.microsoft.com/office/powerpoint/2010/main" val="7571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Implementations</a:t>
            </a:r>
            <a:endParaRPr lang="en-US" dirty="0"/>
          </a:p>
        </p:txBody>
      </p:sp>
      <p:sp>
        <p:nvSpPr>
          <p:cNvPr id="3" name="Content Placeholder 2"/>
          <p:cNvSpPr>
            <a:spLocks noGrp="1"/>
          </p:cNvSpPr>
          <p:nvPr>
            <p:ph idx="1"/>
          </p:nvPr>
        </p:nvSpPr>
        <p:spPr/>
        <p:txBody>
          <a:bodyPr/>
          <a:lstStyle/>
          <a:p>
            <a:r>
              <a:rPr lang="en-US" dirty="0" smtClean="0"/>
              <a:t>Individual features now have ‘tiers’ </a:t>
            </a:r>
            <a:r>
              <a:rPr lang="en-US" dirty="0" err="1" smtClean="0"/>
              <a:t>e.g</a:t>
            </a:r>
            <a:r>
              <a:rPr lang="en-US" dirty="0" smtClean="0"/>
              <a:t>:</a:t>
            </a:r>
          </a:p>
          <a:p>
            <a:pPr lvl="1"/>
            <a:r>
              <a:rPr lang="en-US" sz="2000" dirty="0" smtClean="0"/>
              <a:t>Tiled resources tier 2</a:t>
            </a:r>
          </a:p>
          <a:p>
            <a:pPr lvl="1"/>
            <a:r>
              <a:rPr lang="en-US" sz="2000" dirty="0" smtClean="0"/>
              <a:t>Conservative rasterization tier 1</a:t>
            </a:r>
          </a:p>
          <a:p>
            <a:r>
              <a:rPr lang="en-US" dirty="0" smtClean="0"/>
              <a:t>A ‘Feature Level’ is a grouping of tiers</a:t>
            </a:r>
          </a:p>
          <a:p>
            <a:pPr lvl="1"/>
            <a:r>
              <a:rPr lang="en-US" sz="2000" dirty="0" smtClean="0"/>
              <a:t>Enables devs to identify a set of features as a unit</a:t>
            </a:r>
          </a:p>
          <a:p>
            <a:pPr lvl="1"/>
            <a:r>
              <a:rPr lang="en-US" sz="2000" dirty="0" smtClean="0"/>
              <a:t>Orthogonal to API version!</a:t>
            </a:r>
          </a:p>
          <a:p>
            <a:r>
              <a:rPr lang="en-US" dirty="0" smtClean="0"/>
              <a:t>API version number defines syntax/API used</a:t>
            </a:r>
          </a:p>
          <a:p>
            <a:pPr marL="742950" lvl="2" indent="-342900"/>
            <a:r>
              <a:rPr lang="en-US" sz="2000" dirty="0" smtClean="0"/>
              <a:t>Direct3D 12 API supports </a:t>
            </a:r>
            <a:r>
              <a:rPr lang="en-US" sz="2000" dirty="0" smtClean="0">
                <a:latin typeface="Consolas" panose="020B0609020204030204" pitchFamily="49" charset="0"/>
                <a:cs typeface="Consolas" panose="020B0609020204030204" pitchFamily="49" charset="0"/>
              </a:rPr>
              <a:t>FEATURE_LEVEL_11, _12</a:t>
            </a:r>
            <a:r>
              <a:rPr lang="en-US" sz="2000" dirty="0" smtClean="0"/>
              <a:t>, etc.</a:t>
            </a:r>
          </a:p>
          <a:p>
            <a:pPr marL="742950" lvl="2" indent="-342900"/>
            <a:r>
              <a:rPr lang="en-US" sz="2000" dirty="0" smtClean="0"/>
              <a:t>Direct3D 11 API supports </a:t>
            </a:r>
            <a:r>
              <a:rPr lang="en-US" sz="2000" dirty="0" smtClean="0">
                <a:latin typeface="Consolas" panose="020B0609020204030204" pitchFamily="49" charset="0"/>
                <a:cs typeface="Consolas" panose="020B0609020204030204" pitchFamily="49" charset="0"/>
              </a:rPr>
              <a:t>FEATURE_LEVEL_9_3 .. _11_3</a:t>
            </a:r>
            <a:endParaRPr lang="en-US" sz="2000" dirty="0">
              <a:latin typeface="Consolas" panose="020B0609020204030204" pitchFamily="49" charset="0"/>
              <a:cs typeface="Consolas" panose="020B0609020204030204" pitchFamily="49" charset="0"/>
            </a:endParaRPr>
          </a:p>
          <a:p>
            <a:endParaRPr lang="en-US" dirty="0" smtClean="0"/>
          </a:p>
          <a:p>
            <a:pPr marL="457200" lvl="1" indent="0">
              <a:buNone/>
            </a:pPr>
            <a:endParaRPr lang="en-US" sz="2000" dirty="0" smtClean="0"/>
          </a:p>
        </p:txBody>
      </p:sp>
    </p:spTree>
    <p:extLst>
      <p:ext uri="{BB962C8B-B14F-4D97-AF65-F5344CB8AC3E}">
        <p14:creationId xmlns:p14="http://schemas.microsoft.com/office/powerpoint/2010/main" val="16062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a:t>
            </a:r>
            <a:endParaRPr lang="en-US" dirty="0"/>
          </a:p>
        </p:txBody>
      </p:sp>
      <p:sp>
        <p:nvSpPr>
          <p:cNvPr id="3" name="Content Placeholder 2"/>
          <p:cNvSpPr>
            <a:spLocks noGrp="1"/>
          </p:cNvSpPr>
          <p:nvPr>
            <p:ph idx="1"/>
          </p:nvPr>
        </p:nvSpPr>
        <p:spPr>
          <a:xfrm>
            <a:off x="457200" y="1200150"/>
            <a:ext cx="8595360" cy="3394075"/>
          </a:xfrm>
        </p:spPr>
        <p:txBody>
          <a:bodyPr/>
          <a:lstStyle/>
          <a:p>
            <a:r>
              <a:rPr lang="en-US" dirty="0" smtClean="0"/>
              <a:t>The 3D Graphics API for DirectX</a:t>
            </a:r>
          </a:p>
          <a:p>
            <a:r>
              <a:rPr lang="en-US" dirty="0" smtClean="0"/>
              <a:t>Targeted primarily at games</a:t>
            </a:r>
          </a:p>
          <a:p>
            <a:r>
              <a:rPr lang="en-US" dirty="0" smtClean="0"/>
              <a:t>Innovation and evolution over time</a:t>
            </a:r>
          </a:p>
          <a:p>
            <a:r>
              <a:rPr lang="en-US" dirty="0" smtClean="0"/>
              <a:t>Balance:</a:t>
            </a:r>
          </a:p>
          <a:p>
            <a:pPr lvl="1"/>
            <a:r>
              <a:rPr lang="en-US" sz="2000" dirty="0" smtClean="0"/>
              <a:t>Ease of programming</a:t>
            </a:r>
          </a:p>
          <a:p>
            <a:pPr lvl="1"/>
            <a:r>
              <a:rPr lang="en-US" sz="2000" dirty="0" smtClean="0"/>
              <a:t>Hardware features</a:t>
            </a:r>
          </a:p>
          <a:p>
            <a:pPr lvl="1"/>
            <a:r>
              <a:rPr lang="en-US" sz="2000" dirty="0" smtClean="0"/>
              <a:t>Performance</a:t>
            </a:r>
            <a:endParaRPr lang="en-US" sz="2000" dirty="0"/>
          </a:p>
        </p:txBody>
      </p:sp>
    </p:spTree>
    <p:extLst>
      <p:ext uri="{BB962C8B-B14F-4D97-AF65-F5344CB8AC3E}">
        <p14:creationId xmlns:p14="http://schemas.microsoft.com/office/powerpoint/2010/main" val="3140241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r>
              <a:rPr lang="en-US" dirty="0" smtClean="0"/>
              <a:t>SDK layer can be enabled for detailed </a:t>
            </a:r>
            <a:r>
              <a:rPr lang="en-US" dirty="0" smtClean="0"/>
              <a:t>validation</a:t>
            </a:r>
            <a:endParaRPr lang="en-US" sz="2000" dirty="0" smtClean="0"/>
          </a:p>
          <a:p>
            <a:r>
              <a:rPr lang="en-US" dirty="0" smtClean="0"/>
              <a:t>Tools are now built in concert with the API</a:t>
            </a:r>
          </a:p>
          <a:p>
            <a:pPr lvl="1"/>
            <a:r>
              <a:rPr lang="en-US" sz="2000" dirty="0" smtClean="0"/>
              <a:t>Capture/Playback</a:t>
            </a:r>
          </a:p>
          <a:p>
            <a:pPr lvl="1"/>
            <a:r>
              <a:rPr lang="en-US" sz="2000" dirty="0" smtClean="0"/>
              <a:t>Timing Analysis</a:t>
            </a:r>
          </a:p>
          <a:p>
            <a:pPr lvl="1"/>
            <a:r>
              <a:rPr lang="en-US" sz="2000" dirty="0" smtClean="0"/>
              <a:t>Visualization of intermediate results</a:t>
            </a:r>
          </a:p>
          <a:p>
            <a:r>
              <a:rPr lang="en-US" dirty="0" smtClean="0"/>
              <a:t>Collaboration with the other tools teams (visual studio)</a:t>
            </a:r>
            <a:endParaRPr lang="en-US" dirty="0" smtClean="0"/>
          </a:p>
          <a:p>
            <a:r>
              <a:rPr lang="en-US" dirty="0" smtClean="0"/>
              <a:t>New instrumentation has been added to drivers</a:t>
            </a:r>
          </a:p>
          <a:p>
            <a:pPr lvl="1"/>
            <a:r>
              <a:rPr lang="en-US" sz="2000" dirty="0" smtClean="0"/>
              <a:t>Detailed stats on internal registers</a:t>
            </a:r>
          </a:p>
        </p:txBody>
      </p:sp>
    </p:spTree>
    <p:extLst>
      <p:ext uri="{BB962C8B-B14F-4D97-AF65-F5344CB8AC3E}">
        <p14:creationId xmlns:p14="http://schemas.microsoft.com/office/powerpoint/2010/main" val="521585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Visual Studio 2015</a:t>
            </a:r>
            <a:endParaRPr lang="en-US" dirty="0">
              <a:solidFill>
                <a:schemeClr val="bg1"/>
              </a:solidFill>
            </a:endParaRPr>
          </a:p>
        </p:txBody>
      </p:sp>
      <p:pic>
        <p:nvPicPr>
          <p:cNvPr id="4" name="Picture 2" descr="http://blogs.msdn.com/cfs-file.ashx/__key/communityserver-blogs-components-weblogfiles/00-00-00-65-69-metablogapi/5102.070214_5F00_1657_5F00_GraphicsDi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60" y="62108"/>
            <a:ext cx="7772988" cy="501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8660" y="4572862"/>
            <a:ext cx="2462570" cy="424732"/>
          </a:xfrm>
          <a:prstGeom prst="rect">
            <a:avLst/>
          </a:prstGeom>
          <a:noFill/>
        </p:spPr>
        <p:txBody>
          <a:bodyPr wrap="square" rtlCol="0">
            <a:spAutoFit/>
          </a:bodyPr>
          <a:lstStyle/>
          <a:p>
            <a:r>
              <a:rPr lang="en-US" sz="2160" dirty="0">
                <a:solidFill>
                  <a:schemeClr val="bg1"/>
                </a:solidFill>
              </a:rPr>
              <a:t>Visual Studio 2015</a:t>
            </a:r>
          </a:p>
        </p:txBody>
      </p:sp>
    </p:spTree>
    <p:extLst>
      <p:ext uri="{BB962C8B-B14F-4D97-AF65-F5344CB8AC3E}">
        <p14:creationId xmlns:p14="http://schemas.microsoft.com/office/powerpoint/2010/main" val="4223031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85" y="188447"/>
            <a:ext cx="7098030" cy="618990"/>
          </a:xfrm>
        </p:spPr>
        <p:txBody>
          <a:bodyPr/>
          <a:lstStyle/>
          <a:p>
            <a:r>
              <a:rPr lang="en-US" dirty="0" smtClean="0"/>
              <a:t>Shader Edit and Apply</a:t>
            </a:r>
            <a:endParaRPr lang="en-US" dirty="0"/>
          </a:p>
        </p:txBody>
      </p:sp>
      <p:sp>
        <p:nvSpPr>
          <p:cNvPr id="3" name="Content Placeholder 2"/>
          <p:cNvSpPr>
            <a:spLocks noGrp="1"/>
          </p:cNvSpPr>
          <p:nvPr>
            <p:ph idx="1"/>
          </p:nvPr>
        </p:nvSpPr>
        <p:spPr>
          <a:xfrm>
            <a:off x="638938" y="1060083"/>
            <a:ext cx="2093049" cy="3085772"/>
          </a:xfrm>
        </p:spPr>
        <p:txBody>
          <a:bodyPr>
            <a:normAutofit/>
          </a:bodyPr>
          <a:lstStyle/>
          <a:p>
            <a:endParaRPr lang="en-US" sz="1800" dirty="0"/>
          </a:p>
        </p:txBody>
      </p:sp>
      <p:pic>
        <p:nvPicPr>
          <p:cNvPr id="5" name="Picture 4"/>
          <p:cNvPicPr>
            <a:picLocks noChangeAspect="1"/>
          </p:cNvPicPr>
          <p:nvPr/>
        </p:nvPicPr>
        <p:blipFill>
          <a:blip r:embed="rId3"/>
          <a:stretch>
            <a:fillRect/>
          </a:stretch>
        </p:blipFill>
        <p:spPr>
          <a:xfrm>
            <a:off x="1210287" y="854017"/>
            <a:ext cx="6568151" cy="4285150"/>
          </a:xfrm>
          <a:prstGeom prst="rect">
            <a:avLst/>
          </a:prstGeom>
        </p:spPr>
      </p:pic>
    </p:spTree>
    <p:extLst>
      <p:ext uri="{BB962C8B-B14F-4D97-AF65-F5344CB8AC3E}">
        <p14:creationId xmlns:p14="http://schemas.microsoft.com/office/powerpoint/2010/main" val="4084132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DirectX12 </a:t>
            </a:r>
            <a:r>
              <a:rPr lang="en-US" dirty="0"/>
              <a:t>e</a:t>
            </a:r>
            <a:r>
              <a:rPr lang="en-US" dirty="0" smtClean="0"/>
              <a:t>xecution model enables</a:t>
            </a:r>
            <a:endParaRPr lang="en-US" dirty="0" smtClean="0"/>
          </a:p>
          <a:p>
            <a:pPr lvl="1"/>
            <a:r>
              <a:rPr lang="en-US" dirty="0" smtClean="0"/>
              <a:t>Flexible access to </a:t>
            </a:r>
            <a:r>
              <a:rPr lang="en-US" dirty="0" smtClean="0"/>
              <a:t>CPU/GPU </a:t>
            </a:r>
            <a:r>
              <a:rPr lang="en-US" dirty="0" smtClean="0"/>
              <a:t>memory resources</a:t>
            </a:r>
            <a:endParaRPr lang="en-US" dirty="0" smtClean="0"/>
          </a:p>
          <a:p>
            <a:pPr lvl="1"/>
            <a:r>
              <a:rPr lang="en-US" dirty="0" smtClean="0"/>
              <a:t>Multi-threaded </a:t>
            </a:r>
            <a:r>
              <a:rPr lang="en-US" dirty="0" smtClean="0"/>
              <a:t>scalability for CPU efficiency</a:t>
            </a:r>
          </a:p>
          <a:p>
            <a:pPr lvl="1"/>
            <a:r>
              <a:rPr lang="en-US" dirty="0" smtClean="0"/>
              <a:t>GPU side work preparation via </a:t>
            </a:r>
            <a:r>
              <a:rPr lang="en-US" dirty="0" err="1" smtClean="0"/>
              <a:t>ExecuteIndirect</a:t>
            </a:r>
            <a:endParaRPr lang="en-US" dirty="0" smtClean="0"/>
          </a:p>
          <a:p>
            <a:pPr lvl="1"/>
            <a:r>
              <a:rPr lang="en-US" dirty="0" smtClean="0"/>
              <a:t>Multiple </a:t>
            </a:r>
            <a:r>
              <a:rPr lang="en-US" dirty="0" smtClean="0"/>
              <a:t>asynchronous queues: 3D, </a:t>
            </a:r>
            <a:r>
              <a:rPr lang="en-US" dirty="0" smtClean="0"/>
              <a:t>Compute</a:t>
            </a:r>
            <a:r>
              <a:rPr lang="en-US" dirty="0" smtClean="0"/>
              <a:t>, </a:t>
            </a:r>
            <a:r>
              <a:rPr lang="en-US" dirty="0"/>
              <a:t>C</a:t>
            </a:r>
            <a:r>
              <a:rPr lang="en-US" dirty="0" smtClean="0"/>
              <a:t>opy</a:t>
            </a:r>
            <a:endParaRPr lang="en-US" dirty="0" smtClean="0"/>
          </a:p>
          <a:p>
            <a:pPr lvl="1"/>
            <a:r>
              <a:rPr lang="en-US" dirty="0" smtClean="0"/>
              <a:t>Ability to target any processor in th</a:t>
            </a:r>
            <a:r>
              <a:rPr lang="en-US" dirty="0" smtClean="0"/>
              <a:t>e machine via Multi-Engine and Multi-adapter</a:t>
            </a:r>
            <a:endParaRPr lang="en-US" dirty="0" smtClean="0"/>
          </a:p>
        </p:txBody>
      </p:sp>
    </p:spTree>
    <p:extLst>
      <p:ext uri="{BB962C8B-B14F-4D97-AF65-F5344CB8AC3E}">
        <p14:creationId xmlns:p14="http://schemas.microsoft.com/office/powerpoint/2010/main" val="403074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1006553" y="2081255"/>
            <a:ext cx="7098030" cy="994172"/>
          </a:xfrm>
        </p:spPr>
        <p:txBody>
          <a:bodyPr>
            <a:normAutofit/>
          </a:bodyPr>
          <a:lstStyle/>
          <a:p>
            <a:pPr algn="ctr"/>
            <a:r>
              <a:rPr lang="en-US" sz="3960" dirty="0" smtClean="0"/>
              <a:t>Fin</a:t>
            </a:r>
            <a:endParaRPr lang="en-US" sz="3960" dirty="0"/>
          </a:p>
        </p:txBody>
      </p:sp>
    </p:spTree>
    <p:extLst>
      <p:ext uri="{BB962C8B-B14F-4D97-AF65-F5344CB8AC3E}">
        <p14:creationId xmlns:p14="http://schemas.microsoft.com/office/powerpoint/2010/main" val="391230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Follow @</a:t>
            </a:r>
            <a:r>
              <a:rPr lang="en-US" dirty="0" smtClean="0"/>
              <a:t>DirectX12 on twitter</a:t>
            </a:r>
          </a:p>
          <a:p>
            <a:r>
              <a:rPr lang="en-US" sz="2000" dirty="0" smtClean="0">
                <a:solidFill>
                  <a:srgbClr val="00B0F0"/>
                </a:solidFill>
              </a:rPr>
              <a:t>http</a:t>
            </a:r>
            <a:r>
              <a:rPr lang="en-US" sz="2000" dirty="0">
                <a:solidFill>
                  <a:srgbClr val="00B0F0"/>
                </a:solidFill>
              </a:rPr>
              <a:t>://</a:t>
            </a:r>
            <a:r>
              <a:rPr lang="en-US" sz="2000" dirty="0" smtClean="0">
                <a:solidFill>
                  <a:srgbClr val="00B0F0"/>
                </a:solidFill>
              </a:rPr>
              <a:t>blogs.msdn.com/directx</a:t>
            </a:r>
          </a:p>
          <a:p>
            <a:endParaRPr lang="en-US" dirty="0"/>
          </a:p>
          <a:p>
            <a:r>
              <a:rPr lang="en-US" dirty="0" smtClean="0"/>
              <a:t>Sign up for Early Access program at:</a:t>
            </a:r>
          </a:p>
          <a:p>
            <a:r>
              <a:rPr lang="en-US" sz="2000" u="sng" dirty="0" smtClean="0">
                <a:solidFill>
                  <a:srgbClr val="00B0F0"/>
                </a:solidFill>
              </a:rPr>
              <a:t>http</a:t>
            </a:r>
            <a:r>
              <a:rPr lang="en-US" sz="2000" u="sng" dirty="0">
                <a:solidFill>
                  <a:srgbClr val="00B0F0"/>
                </a:solidFill>
              </a:rPr>
              <a:t>://</a:t>
            </a:r>
            <a:r>
              <a:rPr lang="en-US" sz="2000" u="sng" dirty="0" smtClean="0">
                <a:solidFill>
                  <a:srgbClr val="00B0F0"/>
                </a:solidFill>
              </a:rPr>
              <a:t>tinyurl.com/o9wq7fb</a:t>
            </a:r>
            <a:endParaRPr lang="en-US" sz="2000" dirty="0" smtClean="0">
              <a:solidFill>
                <a:srgbClr val="00B0F0"/>
              </a:solidFill>
            </a:endParaRPr>
          </a:p>
          <a:p>
            <a:r>
              <a:rPr lang="en-US" dirty="0" smtClean="0"/>
              <a:t>Or</a:t>
            </a:r>
          </a:p>
          <a:p>
            <a:r>
              <a:rPr lang="en-US" sz="2000" u="sng" dirty="0">
                <a:solidFill>
                  <a:srgbClr val="00B0F0"/>
                </a:solidFill>
              </a:rPr>
              <a:t>http://1drv.ms/1pmVF6c</a:t>
            </a:r>
            <a:r>
              <a:rPr lang="en-US" sz="2000" dirty="0">
                <a:solidFill>
                  <a:srgbClr val="00B0F0"/>
                </a:solidFill>
              </a:rPr>
              <a:t> </a:t>
            </a:r>
          </a:p>
          <a:p>
            <a:endParaRPr lang="en-US" dirty="0" smtClean="0"/>
          </a:p>
          <a:p>
            <a:endParaRPr lang="en-US" dirty="0"/>
          </a:p>
        </p:txBody>
      </p:sp>
    </p:spTree>
    <p:extLst>
      <p:ext uri="{BB962C8B-B14F-4D97-AF65-F5344CB8AC3E}">
        <p14:creationId xmlns:p14="http://schemas.microsoft.com/office/powerpoint/2010/main" val="363647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DirectX12 the Movie</a:t>
            </a:r>
            <a:endParaRPr lang="en-US" dirty="0"/>
          </a:p>
        </p:txBody>
      </p:sp>
      <p:sp>
        <p:nvSpPr>
          <p:cNvPr id="3" name="Content Placeholder 2"/>
          <p:cNvSpPr>
            <a:spLocks noGrp="1"/>
          </p:cNvSpPr>
          <p:nvPr>
            <p:ph idx="1"/>
          </p:nvPr>
        </p:nvSpPr>
        <p:spPr>
          <a:xfrm>
            <a:off x="457200" y="931026"/>
            <a:ext cx="8229600" cy="3663200"/>
          </a:xfrm>
        </p:spPr>
        <p:txBody>
          <a:bodyPr>
            <a:noAutofit/>
          </a:bodyPr>
          <a:lstStyle/>
          <a:p>
            <a:r>
              <a:rPr lang="en-US" sz="1620" dirty="0"/>
              <a:t>BUILD </a:t>
            </a:r>
            <a:r>
              <a:rPr lang="en-US" sz="1620" dirty="0"/>
              <a:t>2014         </a:t>
            </a:r>
            <a:r>
              <a:rPr lang="en-US" sz="1620" u="sng" dirty="0">
                <a:hlinkClick r:id="rId2"/>
              </a:rPr>
              <a:t>https://</a:t>
            </a:r>
            <a:r>
              <a:rPr lang="en-US" sz="1620" u="sng" dirty="0" smtClean="0">
                <a:hlinkClick r:id="rId2"/>
              </a:rPr>
              <a:t>channel9.msdn.com/Events/Build/2014/3-564</a:t>
            </a:r>
            <a:endParaRPr lang="en-US" sz="1620" u="sng" dirty="0" smtClean="0"/>
          </a:p>
          <a:p>
            <a:endParaRPr lang="en-US" sz="1620" u="sng" dirty="0"/>
          </a:p>
          <a:p>
            <a:r>
              <a:rPr lang="en-US" sz="1620" dirty="0"/>
              <a:t>GDC 2015            </a:t>
            </a:r>
            <a:r>
              <a:rPr lang="en-US" sz="1620" u="sng" dirty="0">
                <a:hlinkClick r:id="rId3"/>
              </a:rPr>
              <a:t>https://</a:t>
            </a:r>
            <a:r>
              <a:rPr lang="en-US" sz="1620" i="1" u="sng" dirty="0">
                <a:hlinkClick r:id="rId3"/>
              </a:rPr>
              <a:t>channel9.msdn.com/Events/GDC/GDC-2015/Advanced-			</a:t>
            </a:r>
            <a:r>
              <a:rPr lang="en-US" sz="1620" i="1" u="sng" dirty="0" smtClean="0">
                <a:hlinkClick r:id="rId3"/>
              </a:rPr>
              <a:t>DirectX12-Graphics-and-Performance</a:t>
            </a:r>
            <a:endParaRPr lang="en-US" sz="1620" i="1" u="sng" dirty="0" smtClean="0"/>
          </a:p>
          <a:p>
            <a:endParaRPr lang="en-US" sz="1620" i="1" dirty="0"/>
          </a:p>
          <a:p>
            <a:r>
              <a:rPr lang="en-US" sz="1620" dirty="0"/>
              <a:t>GDC 2015            </a:t>
            </a:r>
            <a:r>
              <a:rPr lang="en-US" sz="1620" u="sng" dirty="0">
                <a:hlinkClick r:id="rId4"/>
              </a:rPr>
              <a:t>https://</a:t>
            </a:r>
            <a:r>
              <a:rPr lang="en-US" sz="1620" u="sng" dirty="0">
                <a:hlinkClick r:id="rId4"/>
              </a:rPr>
              <a:t>channel9.msdn.com/Events/GDC/GDC-2015/Better-				</a:t>
            </a:r>
            <a:r>
              <a:rPr lang="en-US" sz="1620" u="sng" dirty="0" smtClean="0">
                <a:hlinkClick r:id="rId4"/>
              </a:rPr>
              <a:t>Power-Better-Performance-Your-Game-on-DirectX12</a:t>
            </a:r>
            <a:endParaRPr lang="en-US" sz="1620" u="sng" dirty="0" smtClean="0"/>
          </a:p>
          <a:p>
            <a:endParaRPr lang="en-US" sz="1620" dirty="0"/>
          </a:p>
          <a:p>
            <a:r>
              <a:rPr lang="en-US" sz="1620" dirty="0"/>
              <a:t>BUILD 2015         </a:t>
            </a:r>
            <a:r>
              <a:rPr lang="en-US" sz="1620" u="sng" dirty="0">
                <a:hlinkClick r:id="rId5"/>
              </a:rPr>
              <a:t>https://channel9.msdn.com/Events/Build/2015/3-673</a:t>
            </a:r>
            <a:r>
              <a:rPr lang="en-US" sz="1620" dirty="0"/>
              <a:t>  Slightly updated version of Max’s GDC 2015 </a:t>
            </a:r>
            <a:r>
              <a:rPr lang="en-US" sz="1620" dirty="0" smtClean="0"/>
              <a:t>talk</a:t>
            </a:r>
          </a:p>
          <a:p>
            <a:endParaRPr lang="en-US" sz="1620" dirty="0"/>
          </a:p>
          <a:p>
            <a:r>
              <a:rPr lang="en-US" sz="1620" dirty="0"/>
              <a:t>GDC 2015		</a:t>
            </a:r>
            <a:r>
              <a:rPr lang="en-US" sz="1620" dirty="0">
                <a:hlinkClick r:id="rId6"/>
              </a:rPr>
              <a:t>http</a:t>
            </a:r>
            <a:r>
              <a:rPr lang="en-US" sz="1620" dirty="0">
                <a:hlinkClick r:id="rId6"/>
              </a:rPr>
              <a:t>://</a:t>
            </a:r>
            <a:r>
              <a:rPr lang="en-US" sz="1620" dirty="0">
                <a:hlinkClick r:id="rId6"/>
              </a:rPr>
              <a:t>channel9.msdn.com/events/GDC/GDC-2015/Solve-			</a:t>
            </a:r>
            <a:r>
              <a:rPr lang="en-US" sz="1620" dirty="0" smtClean="0">
                <a:hlinkClick r:id="rId6"/>
              </a:rPr>
              <a:t>the-Tough-Graphics-Problems-with-your-Game-Using-DirectX-Tools</a:t>
            </a:r>
            <a:endParaRPr lang="en-US" sz="1620" dirty="0"/>
          </a:p>
        </p:txBody>
      </p:sp>
    </p:spTree>
    <p:extLst>
      <p:ext uri="{BB962C8B-B14F-4D97-AF65-F5344CB8AC3E}">
        <p14:creationId xmlns:p14="http://schemas.microsoft.com/office/powerpoint/2010/main" val="403007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DirectX12 </a:t>
            </a:r>
            <a:r>
              <a:rPr lang="en-US" dirty="0" smtClean="0"/>
              <a:t>Videos</a:t>
            </a:r>
            <a:endParaRPr lang="en-US" dirty="0"/>
          </a:p>
        </p:txBody>
      </p:sp>
      <p:sp>
        <p:nvSpPr>
          <p:cNvPr id="3" name="Content Placeholder 2"/>
          <p:cNvSpPr>
            <a:spLocks noGrp="1"/>
          </p:cNvSpPr>
          <p:nvPr>
            <p:ph idx="1"/>
          </p:nvPr>
        </p:nvSpPr>
        <p:spPr>
          <a:xfrm>
            <a:off x="457199" y="1200150"/>
            <a:ext cx="8406063" cy="3943350"/>
          </a:xfrm>
        </p:spPr>
        <p:txBody>
          <a:bodyPr>
            <a:normAutofit/>
          </a:bodyPr>
          <a:lstStyle/>
          <a:p>
            <a:r>
              <a:rPr lang="en-US" sz="2600" dirty="0" smtClean="0"/>
              <a:t>New </a:t>
            </a:r>
            <a:r>
              <a:rPr lang="en-US" sz="2600" dirty="0" err="1" smtClean="0"/>
              <a:t>Youtube</a:t>
            </a:r>
            <a:r>
              <a:rPr lang="en-US" sz="2600" dirty="0" smtClean="0"/>
              <a:t> Channel: Microsoft Graphics Education</a:t>
            </a:r>
          </a:p>
          <a:p>
            <a:pPr lvl="1"/>
            <a:r>
              <a:rPr lang="en-US" sz="2200" dirty="0" smtClean="0"/>
              <a:t>Talks by the developers</a:t>
            </a:r>
          </a:p>
        </p:txBody>
      </p:sp>
    </p:spTree>
    <p:extLst>
      <p:ext uri="{BB962C8B-B14F-4D97-AF65-F5344CB8AC3E}">
        <p14:creationId xmlns:p14="http://schemas.microsoft.com/office/powerpoint/2010/main" val="287589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385012" y="433138"/>
            <a:ext cx="8574504" cy="4710362"/>
          </a:xfrm>
        </p:spPr>
        <p:txBody>
          <a:bodyPr>
            <a:normAutofit fontScale="77500" lnSpcReduction="20000"/>
          </a:bodyPr>
          <a:lstStyle/>
          <a:p>
            <a:r>
              <a:rPr lang="en-US" dirty="0"/>
              <a:t>1995 DirectX 1 </a:t>
            </a:r>
            <a:r>
              <a:rPr lang="en-US" dirty="0" smtClean="0"/>
              <a:t>DirectDraw</a:t>
            </a:r>
            <a:r>
              <a:rPr lang="en-US" dirty="0"/>
              <a:t>, hardware </a:t>
            </a:r>
            <a:r>
              <a:rPr lang="en-US" dirty="0" err="1"/>
              <a:t>blit</a:t>
            </a:r>
            <a:r>
              <a:rPr lang="en-US" dirty="0"/>
              <a:t> and page flip</a:t>
            </a:r>
          </a:p>
          <a:p>
            <a:r>
              <a:rPr lang="en-US" dirty="0"/>
              <a:t>1996 DirectX 2 Direct3D, software render, execute buffers</a:t>
            </a:r>
          </a:p>
          <a:p>
            <a:r>
              <a:rPr lang="en-US" dirty="0"/>
              <a:t>1996 DirectX 3 Hardware-accelerated rasterization</a:t>
            </a:r>
          </a:p>
          <a:p>
            <a:r>
              <a:rPr lang="en-US" dirty="0"/>
              <a:t>1997 DirectX 5 </a:t>
            </a:r>
            <a:r>
              <a:rPr lang="en-US" dirty="0" err="1"/>
              <a:t>DrawPrimitive</a:t>
            </a:r>
            <a:r>
              <a:rPr lang="en-US" dirty="0"/>
              <a:t>, dual-texture, 1-bit ‘shader’</a:t>
            </a:r>
          </a:p>
          <a:p>
            <a:r>
              <a:rPr lang="en-US" dirty="0"/>
              <a:t>1998 DirectX 6 Multi-texture blending, DXTC </a:t>
            </a:r>
            <a:r>
              <a:rPr lang="en-US" dirty="0" smtClean="0"/>
              <a:t>compression</a:t>
            </a:r>
            <a:r>
              <a:rPr lang="en-US" dirty="0"/>
              <a:t>, bump mapping</a:t>
            </a:r>
          </a:p>
          <a:p>
            <a:r>
              <a:rPr lang="en-US" dirty="0"/>
              <a:t>1999 DirectX 7 Hardware vertex processing transformation and lighting.</a:t>
            </a:r>
          </a:p>
          <a:p>
            <a:r>
              <a:rPr lang="en-US" dirty="0"/>
              <a:t>2000 DirectX 8 First Programmable shaders</a:t>
            </a:r>
          </a:p>
          <a:p>
            <a:r>
              <a:rPr lang="en-US" dirty="0"/>
              <a:t>2001 DirectX 8.1 More instructions</a:t>
            </a:r>
          </a:p>
          <a:p>
            <a:r>
              <a:rPr lang="en-US" dirty="0"/>
              <a:t>2002 DirectX 9 </a:t>
            </a:r>
            <a:r>
              <a:rPr lang="en-US" dirty="0" smtClean="0"/>
              <a:t>High </a:t>
            </a:r>
            <a:r>
              <a:rPr lang="en-US" dirty="0"/>
              <a:t>Level Shading Language, shaders </a:t>
            </a:r>
            <a:r>
              <a:rPr lang="en-US" dirty="0" smtClean="0"/>
              <a:t>of </a:t>
            </a:r>
            <a:r>
              <a:rPr lang="en-US" dirty="0"/>
              <a:t>32 </a:t>
            </a:r>
            <a:r>
              <a:rPr lang="en-US" dirty="0" smtClean="0"/>
              <a:t>instructions</a:t>
            </a:r>
            <a:endParaRPr lang="en-US" dirty="0"/>
          </a:p>
          <a:p>
            <a:r>
              <a:rPr lang="en-US" dirty="0"/>
              <a:t>2003 DirectX 9.0c float pixels, HLSL with 1000s of instructions per shader</a:t>
            </a:r>
          </a:p>
          <a:p>
            <a:r>
              <a:rPr lang="en-US" dirty="0"/>
              <a:t>2006 DirectX 10  Caps-free, geometry shaders, </a:t>
            </a:r>
          </a:p>
          <a:p>
            <a:r>
              <a:rPr lang="en-US" dirty="0"/>
              <a:t>2009 DirectX 11 Tessellation, </a:t>
            </a:r>
            <a:r>
              <a:rPr lang="en-US" dirty="0" smtClean="0"/>
              <a:t>DirectCompute</a:t>
            </a:r>
            <a:endParaRPr lang="en-US" dirty="0"/>
          </a:p>
          <a:p>
            <a:r>
              <a:rPr lang="en-US" dirty="0"/>
              <a:t>2012 DirectX 11.1 Performance and ARM CPU support</a:t>
            </a:r>
          </a:p>
          <a:p>
            <a:r>
              <a:rPr lang="en-US" dirty="0"/>
              <a:t>2013 DirectX 11.2 Tiled resources (aka </a:t>
            </a:r>
            <a:r>
              <a:rPr lang="en-US" dirty="0" err="1"/>
              <a:t>megatexture</a:t>
            </a:r>
            <a:r>
              <a:rPr lang="en-US" dirty="0"/>
              <a:t>)</a:t>
            </a:r>
          </a:p>
          <a:p>
            <a:r>
              <a:rPr lang="en-US" dirty="0">
                <a:solidFill>
                  <a:srgbClr val="FFFF00"/>
                </a:solidFill>
              </a:rPr>
              <a:t>2015 DirectX 12 Performance: Multithreading</a:t>
            </a:r>
            <a:r>
              <a:rPr lang="en-US" dirty="0" smtClean="0">
                <a:solidFill>
                  <a:srgbClr val="FFFF00"/>
                </a:solidFill>
              </a:rPr>
              <a:t>, </a:t>
            </a:r>
            <a:r>
              <a:rPr lang="en-US" dirty="0" smtClean="0">
                <a:solidFill>
                  <a:srgbClr val="FFFF00"/>
                </a:solidFill>
              </a:rPr>
              <a:t>Multi-Engine, </a:t>
            </a:r>
            <a:r>
              <a:rPr lang="en-US" dirty="0" smtClean="0">
                <a:solidFill>
                  <a:srgbClr val="FFFF00"/>
                </a:solidFill>
              </a:rPr>
              <a:t>Multi-adapter</a:t>
            </a:r>
            <a:endParaRPr lang="en-US" dirty="0">
              <a:solidFill>
                <a:srgbClr val="FFFF00"/>
              </a:solidFill>
            </a:endParaRPr>
          </a:p>
        </p:txBody>
      </p:sp>
    </p:spTree>
    <p:extLst>
      <p:ext uri="{BB962C8B-B14F-4D97-AF65-F5344CB8AC3E}">
        <p14:creationId xmlns:p14="http://schemas.microsoft.com/office/powerpoint/2010/main" val="287595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22"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 12</a:t>
            </a:r>
            <a:endParaRPr lang="en-US" dirty="0"/>
          </a:p>
        </p:txBody>
      </p:sp>
      <p:sp>
        <p:nvSpPr>
          <p:cNvPr id="3" name="Content Placeholder 2"/>
          <p:cNvSpPr>
            <a:spLocks noGrp="1"/>
          </p:cNvSpPr>
          <p:nvPr>
            <p:ph idx="1"/>
          </p:nvPr>
        </p:nvSpPr>
        <p:spPr>
          <a:xfrm>
            <a:off x="449178" y="1155032"/>
            <a:ext cx="8574506" cy="3461649"/>
          </a:xfrm>
        </p:spPr>
        <p:txBody>
          <a:bodyPr/>
          <a:lstStyle/>
          <a:p>
            <a:r>
              <a:rPr lang="en-US" dirty="0" smtClean="0"/>
              <a:t>This version is about performance</a:t>
            </a:r>
          </a:p>
          <a:p>
            <a:r>
              <a:rPr lang="en-US" dirty="0" smtClean="0"/>
              <a:t>API/DDI model runs on </a:t>
            </a:r>
            <a:r>
              <a:rPr lang="en-US" dirty="0"/>
              <a:t>most current </a:t>
            </a:r>
            <a:r>
              <a:rPr lang="en-US" dirty="0" smtClean="0"/>
              <a:t>GPUs</a:t>
            </a:r>
          </a:p>
          <a:p>
            <a:pPr lvl="1"/>
            <a:r>
              <a:rPr lang="en-US" sz="2000" dirty="0" smtClean="0"/>
              <a:t>Don’t wait for hardware installbase</a:t>
            </a:r>
          </a:p>
          <a:p>
            <a:r>
              <a:rPr lang="en-US" dirty="0" smtClean="0"/>
              <a:t>Optimizes entire stack: app, engine, driver, </a:t>
            </a:r>
            <a:r>
              <a:rPr lang="en-US" dirty="0" err="1" smtClean="0"/>
              <a:t>os</a:t>
            </a:r>
            <a:r>
              <a:rPr lang="en-US" dirty="0" smtClean="0"/>
              <a:t>, </a:t>
            </a:r>
            <a:r>
              <a:rPr lang="en-US" dirty="0" err="1" smtClean="0"/>
              <a:t>gpu</a:t>
            </a:r>
            <a:endParaRPr lang="en-US" dirty="0" smtClean="0"/>
          </a:p>
          <a:p>
            <a:pPr lvl="1"/>
            <a:r>
              <a:rPr lang="en-US" sz="2000" dirty="0" smtClean="0"/>
              <a:t>Especially the driver</a:t>
            </a:r>
            <a:endParaRPr lang="en-US" sz="2000" dirty="0" smtClean="0"/>
          </a:p>
          <a:p>
            <a:r>
              <a:rPr lang="en-US" dirty="0" smtClean="0"/>
              <a:t>Result is major shift in work distribution</a:t>
            </a:r>
          </a:p>
          <a:p>
            <a:r>
              <a:rPr lang="en-US" dirty="0" smtClean="0"/>
              <a:t>A m</a:t>
            </a:r>
            <a:r>
              <a:rPr lang="en-US" dirty="0" smtClean="0"/>
              <a:t>ore ‘Direct’ API</a:t>
            </a:r>
          </a:p>
          <a:p>
            <a:endParaRPr lang="en-US" dirty="0" smtClean="0"/>
          </a:p>
          <a:p>
            <a:endParaRPr lang="en-US" dirty="0" smtClean="0"/>
          </a:p>
        </p:txBody>
      </p:sp>
    </p:spTree>
    <p:extLst>
      <p:ext uri="{BB962C8B-B14F-4D97-AF65-F5344CB8AC3E}">
        <p14:creationId xmlns:p14="http://schemas.microsoft.com/office/powerpoint/2010/main" val="303495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Features	</a:t>
            </a:r>
            <a:endParaRPr lang="en-US" dirty="0"/>
          </a:p>
        </p:txBody>
      </p:sp>
      <p:sp>
        <p:nvSpPr>
          <p:cNvPr id="3" name="Content Placeholder 2"/>
          <p:cNvSpPr>
            <a:spLocks noGrp="1"/>
          </p:cNvSpPr>
          <p:nvPr>
            <p:ph idx="1"/>
          </p:nvPr>
        </p:nvSpPr>
        <p:spPr/>
        <p:txBody>
          <a:bodyPr/>
          <a:lstStyle/>
          <a:p>
            <a:r>
              <a:rPr lang="en-US" dirty="0" smtClean="0"/>
              <a:t>Command buffers and queues</a:t>
            </a:r>
          </a:p>
          <a:p>
            <a:r>
              <a:rPr lang="en-US" dirty="0" smtClean="0"/>
              <a:t>Resource indexing and tables</a:t>
            </a:r>
          </a:p>
          <a:p>
            <a:pPr lvl="1"/>
            <a:r>
              <a:rPr lang="en-US" sz="2000" dirty="0" smtClean="0"/>
              <a:t>Heaps, resources, views</a:t>
            </a:r>
          </a:p>
          <a:p>
            <a:pPr lvl="1"/>
            <a:r>
              <a:rPr lang="en-US" sz="2000" dirty="0" smtClean="0"/>
              <a:t>Resource transitions are finite duration</a:t>
            </a:r>
          </a:p>
          <a:p>
            <a:r>
              <a:rPr lang="en-US" dirty="0" smtClean="0"/>
              <a:t>Pipeline State Objects</a:t>
            </a:r>
          </a:p>
          <a:p>
            <a:pPr lvl="1"/>
            <a:r>
              <a:rPr lang="en-US" sz="2000" dirty="0" smtClean="0"/>
              <a:t>With caching</a:t>
            </a:r>
          </a:p>
          <a:p>
            <a:r>
              <a:rPr lang="en-US" dirty="0" smtClean="0"/>
              <a:t>Execution Model</a:t>
            </a:r>
          </a:p>
        </p:txBody>
      </p:sp>
    </p:spTree>
    <p:extLst>
      <p:ext uri="{BB962C8B-B14F-4D97-AF65-F5344CB8AC3E}">
        <p14:creationId xmlns:p14="http://schemas.microsoft.com/office/powerpoint/2010/main" val="71986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Resource Access</a:t>
            </a:r>
            <a:endParaRPr lang="en-US" dirty="0"/>
          </a:p>
        </p:txBody>
      </p:sp>
      <p:sp>
        <p:nvSpPr>
          <p:cNvPr id="3" name="Content Placeholder 2"/>
          <p:cNvSpPr>
            <a:spLocks noGrp="1"/>
          </p:cNvSpPr>
          <p:nvPr>
            <p:ph idx="1"/>
          </p:nvPr>
        </p:nvSpPr>
        <p:spPr/>
        <p:txBody>
          <a:bodyPr/>
          <a:lstStyle/>
          <a:p>
            <a:r>
              <a:rPr lang="en-US" dirty="0" smtClean="0"/>
              <a:t>Execution is not constrained by resource access pattern</a:t>
            </a:r>
          </a:p>
          <a:p>
            <a:pPr lvl="1"/>
            <a:r>
              <a:rPr lang="en-US" sz="2000" dirty="0" smtClean="0"/>
              <a:t>No enforced serialization of access to memory objects</a:t>
            </a:r>
          </a:p>
          <a:p>
            <a:r>
              <a:rPr lang="en-US" dirty="0" smtClean="0"/>
              <a:t>Resource synchronization is now ‘opt-in’</a:t>
            </a:r>
          </a:p>
        </p:txBody>
      </p:sp>
    </p:spTree>
    <p:extLst>
      <p:ext uri="{BB962C8B-B14F-4D97-AF65-F5344CB8AC3E}">
        <p14:creationId xmlns:p14="http://schemas.microsoft.com/office/powerpoint/2010/main" val="4282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GPU Function Call</a:t>
            </a:r>
            <a:endParaRPr lang="en-US" dirty="0"/>
          </a:p>
        </p:txBody>
      </p:sp>
      <p:sp>
        <p:nvSpPr>
          <p:cNvPr id="3" name="Content Placeholder 2"/>
          <p:cNvSpPr>
            <a:spLocks noGrp="1"/>
          </p:cNvSpPr>
          <p:nvPr>
            <p:ph idx="1"/>
          </p:nvPr>
        </p:nvSpPr>
        <p:spPr/>
        <p:txBody>
          <a:bodyPr/>
          <a:lstStyle/>
          <a:p>
            <a:r>
              <a:rPr lang="en-US" dirty="0" smtClean="0"/>
              <a:t>Executing code on the GPU is *like* calling a function</a:t>
            </a:r>
          </a:p>
          <a:p>
            <a:r>
              <a:rPr lang="en-US" dirty="0" smtClean="0"/>
              <a:t>GPUs have special memory for the function ‘arguments’ </a:t>
            </a:r>
          </a:p>
          <a:p>
            <a:r>
              <a:rPr lang="en-US" dirty="0" smtClean="0"/>
              <a:t>This is not a stack, but very fast 32-bit ‘registers’</a:t>
            </a:r>
            <a:endParaRPr lang="en-US" dirty="0"/>
          </a:p>
          <a:p>
            <a:r>
              <a:rPr lang="en-US" dirty="0" smtClean="0"/>
              <a:t>Apps can use this to pass in high-frequency-change parameters like constants or resources (via descriptors)</a:t>
            </a:r>
          </a:p>
        </p:txBody>
      </p:sp>
    </p:spTree>
    <p:extLst>
      <p:ext uri="{BB962C8B-B14F-4D97-AF65-F5344CB8AC3E}">
        <p14:creationId xmlns:p14="http://schemas.microsoft.com/office/powerpoint/2010/main" val="420175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15">
  <a:themeElements>
    <a:clrScheme name="SIGGRAPH 2015">
      <a:dk1>
        <a:srgbClr val="4C75A5"/>
      </a:dk1>
      <a:lt1>
        <a:srgbClr val="FFFFFF"/>
      </a:lt1>
      <a:dk2>
        <a:srgbClr val="4C75A5"/>
      </a:dk2>
      <a:lt2>
        <a:srgbClr val="FFFFFF"/>
      </a:lt2>
      <a:accent1>
        <a:srgbClr val="A0B3D8"/>
      </a:accent1>
      <a:accent2>
        <a:srgbClr val="CDDB1C"/>
      </a:accent2>
      <a:accent3>
        <a:srgbClr val="950026"/>
      </a:accent3>
      <a:accent4>
        <a:srgbClr val="F6A168"/>
      </a:accent4>
      <a:accent5>
        <a:srgbClr val="E30078"/>
      </a:accent5>
      <a:accent6>
        <a:srgbClr val="380E2C"/>
      </a:accent6>
      <a:hlink>
        <a:srgbClr val="380E2C"/>
      </a:hlink>
      <a:folHlink>
        <a:srgbClr val="A0B3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11753</TotalTime>
  <Words>2384</Words>
  <Application>Microsoft Office PowerPoint</Application>
  <PresentationFormat>On-screen Show (16:9)</PresentationFormat>
  <Paragraphs>405</Paragraphs>
  <Slides>47</Slides>
  <Notes>26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Calibri</vt:lpstr>
      <vt:lpstr>Calibri Light</vt:lpstr>
      <vt:lpstr>Consolas</vt:lpstr>
      <vt:lpstr>Segoe UI</vt:lpstr>
      <vt:lpstr>Wingdings</vt:lpstr>
      <vt:lpstr>S15</vt:lpstr>
      <vt:lpstr>PowerPoint Presentation</vt:lpstr>
      <vt:lpstr>Direct3D12</vt:lpstr>
      <vt:lpstr>Outline</vt:lpstr>
      <vt:lpstr>Direct3D</vt:lpstr>
      <vt:lpstr>Evolution</vt:lpstr>
      <vt:lpstr>Direct3D 12</vt:lpstr>
      <vt:lpstr>Core Features </vt:lpstr>
      <vt:lpstr>Asynchronous Resource Access</vt:lpstr>
      <vt:lpstr>A GPU Function Call</vt:lpstr>
      <vt:lpstr>GPU Root Arguments</vt:lpstr>
      <vt:lpstr>Root Signature</vt:lpstr>
      <vt:lpstr>Using Root Signatures</vt:lpstr>
      <vt:lpstr>API – Root Parameter Types</vt:lpstr>
      <vt:lpstr>Root Signature Creation</vt:lpstr>
      <vt:lpstr>Setting Root Arguments</vt:lpstr>
      <vt:lpstr>HLSL Works Unchanged</vt:lpstr>
      <vt:lpstr>Can Define Signature in HLSL</vt:lpstr>
      <vt:lpstr>ExecuteIndirect()</vt:lpstr>
      <vt:lpstr>ExecuteIndirect Cmd Signature</vt:lpstr>
      <vt:lpstr>ExecuteIndirect vs Draw Loop</vt:lpstr>
      <vt:lpstr>ExecuteIndirect() Performance</vt:lpstr>
      <vt:lpstr>Multi-Engine</vt:lpstr>
      <vt:lpstr>Multi-Engine</vt:lpstr>
      <vt:lpstr>Programming Model in DirectX11</vt:lpstr>
      <vt:lpstr>Asynchronous Execution in DirectX 12</vt:lpstr>
      <vt:lpstr>Multi-Engine Model</vt:lpstr>
      <vt:lpstr>PowerPoint Presentation</vt:lpstr>
      <vt:lpstr>PowerPoint Presentation</vt:lpstr>
      <vt:lpstr>Multi-Engine Hierarchy</vt:lpstr>
      <vt:lpstr>PowerPoint Presentation</vt:lpstr>
      <vt:lpstr>Multi-Engine Scenario</vt:lpstr>
      <vt:lpstr>Multi-adapter</vt:lpstr>
      <vt:lpstr>Multi-adapter</vt:lpstr>
      <vt:lpstr>Multi-adapter</vt:lpstr>
      <vt:lpstr>Hardware Model</vt:lpstr>
      <vt:lpstr>More API Capability:</vt:lpstr>
      <vt:lpstr>New Hardware Features</vt:lpstr>
      <vt:lpstr>Reporting Implementations</vt:lpstr>
      <vt:lpstr>Organizing Implementations</vt:lpstr>
      <vt:lpstr>Tools</vt:lpstr>
      <vt:lpstr>Visual Studio 2015</vt:lpstr>
      <vt:lpstr>Shader Edit and Apply</vt:lpstr>
      <vt:lpstr>Summary</vt:lpstr>
      <vt:lpstr>Fin</vt:lpstr>
      <vt:lpstr>Resources</vt:lpstr>
      <vt:lpstr>DirectX12 the Movie</vt:lpstr>
      <vt:lpstr>DirectX12 Videos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Szymanski</dc:creator>
  <cp:lastModifiedBy>Chas Boyd</cp:lastModifiedBy>
  <cp:revision>161</cp:revision>
  <dcterms:created xsi:type="dcterms:W3CDTF">2015-04-06T16:08:20Z</dcterms:created>
  <dcterms:modified xsi:type="dcterms:W3CDTF">2015-08-11T20:13:36Z</dcterms:modified>
</cp:coreProperties>
</file>