
<file path=[Content_Types].xml><?xml version="1.0" encoding="utf-8"?>
<Types xmlns="http://schemas.openxmlformats.org/package/2006/content-types">
  <Default Extension="png" ContentType="image/pn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48"/>
  </p:notesMasterIdLst>
  <p:sldIdLst>
    <p:sldId id="257" r:id="rId2"/>
    <p:sldId id="256" r:id="rId3"/>
    <p:sldId id="283" r:id="rId4"/>
    <p:sldId id="281" r:id="rId5"/>
    <p:sldId id="285" r:id="rId6"/>
    <p:sldId id="282" r:id="rId7"/>
    <p:sldId id="284" r:id="rId8"/>
    <p:sldId id="286" r:id="rId9"/>
    <p:sldId id="288" r:id="rId10"/>
    <p:sldId id="289" r:id="rId11"/>
    <p:sldId id="290" r:id="rId12"/>
    <p:sldId id="291" r:id="rId13"/>
    <p:sldId id="292" r:id="rId14"/>
    <p:sldId id="293" r:id="rId15"/>
    <p:sldId id="294" r:id="rId16"/>
    <p:sldId id="295" r:id="rId17"/>
    <p:sldId id="296" r:id="rId18"/>
    <p:sldId id="297" r:id="rId19"/>
    <p:sldId id="323" r:id="rId20"/>
    <p:sldId id="298" r:id="rId21"/>
    <p:sldId id="299" r:id="rId22"/>
    <p:sldId id="316" r:id="rId23"/>
    <p:sldId id="312" r:id="rId24"/>
    <p:sldId id="300" r:id="rId25"/>
    <p:sldId id="301" r:id="rId26"/>
    <p:sldId id="302" r:id="rId27"/>
    <p:sldId id="303" r:id="rId28"/>
    <p:sldId id="304" r:id="rId29"/>
    <p:sldId id="305" r:id="rId30"/>
    <p:sldId id="306" r:id="rId31"/>
    <p:sldId id="307" r:id="rId32"/>
    <p:sldId id="308" r:id="rId33"/>
    <p:sldId id="325" r:id="rId34"/>
    <p:sldId id="309" r:id="rId35"/>
    <p:sldId id="310" r:id="rId36"/>
    <p:sldId id="311" r:id="rId37"/>
    <p:sldId id="317" r:id="rId38"/>
    <p:sldId id="318" r:id="rId39"/>
    <p:sldId id="319" r:id="rId40"/>
    <p:sldId id="320" r:id="rId41"/>
    <p:sldId id="321" r:id="rId42"/>
    <p:sldId id="322" r:id="rId43"/>
    <p:sldId id="313" r:id="rId44"/>
    <p:sldId id="314" r:id="rId45"/>
    <p:sldId id="315" r:id="rId46"/>
    <p:sldId id="324" r:id="rId47"/>
  </p:sldIdLst>
  <p:sldSz cx="9144000" cy="5143500" type="screen16x9"/>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C31"/>
    <a:srgbClr val="009A46"/>
    <a:srgbClr val="41464C"/>
    <a:srgbClr val="0000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05" autoAdjust="0"/>
    <p:restoredTop sz="85779" autoAdjust="0"/>
  </p:normalViewPr>
  <p:slideViewPr>
    <p:cSldViewPr snapToGrid="0" snapToObjects="1">
      <p:cViewPr varScale="1">
        <p:scale>
          <a:sx n="133" d="100"/>
          <a:sy n="133" d="100"/>
        </p:scale>
        <p:origin x="606" y="120"/>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5C99AF60-2DA9-43A7-B93D-640392A19281}" type="datetime1">
              <a:rPr lang="en-US" altLang="en-US"/>
              <a:pPr>
                <a:defRPr/>
              </a:pPr>
              <a:t>8/11/2015</a:t>
            </a:fld>
            <a:endParaRPr lang="en-US" alt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81781490-3F33-4A06-8A43-2DCDB8A88FE3}" type="slidenum">
              <a:rPr lang="en-US" altLang="en-US"/>
              <a:pPr>
                <a:defRPr/>
              </a:pPr>
              <a:t>‹#›</a:t>
            </a:fld>
            <a:endParaRPr lang="en-US" altLang="en-US"/>
          </a:p>
        </p:txBody>
      </p:sp>
    </p:spTree>
    <p:extLst>
      <p:ext uri="{BB962C8B-B14F-4D97-AF65-F5344CB8AC3E}">
        <p14:creationId xmlns:p14="http://schemas.microsoft.com/office/powerpoint/2010/main" val="1633197399"/>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ＭＳ Ｐゴシック" pitchFamily="-108"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ea typeface="ＭＳ Ｐゴシック" panose="020B0600070205080204" pitchFamily="34" charset="-128"/>
              </a:rPr>
              <a:t>What I hope you get out of this talk is some useful information for</a:t>
            </a:r>
            <a:r>
              <a:rPr lang="en-US" altLang="en-US" baseline="0" dirty="0" smtClean="0">
                <a:ea typeface="ＭＳ Ｐゴシック" panose="020B0600070205080204" pitchFamily="34" charset="-128"/>
              </a:rPr>
              <a:t> porting your own engine to </a:t>
            </a:r>
            <a:r>
              <a:rPr lang="en-US" altLang="en-US" baseline="0" dirty="0" err="1" smtClean="0">
                <a:ea typeface="ＭＳ Ｐゴシック" panose="020B0600070205080204" pitchFamily="34" charset="-128"/>
              </a:rPr>
              <a:t>Vulkan</a:t>
            </a:r>
            <a:r>
              <a:rPr lang="en-US" altLang="en-US" baseline="0" dirty="0" smtClean="0">
                <a:ea typeface="ＭＳ Ｐゴシック" panose="020B0600070205080204" pitchFamily="34" charset="-128"/>
              </a:rPr>
              <a:t>.</a:t>
            </a:r>
            <a:endParaRPr lang="en-US" altLang="en-US" dirty="0" smtClean="0">
              <a:ea typeface="ＭＳ Ｐゴシック" panose="020B0600070205080204" pitchFamily="34" charset="-128"/>
            </a:endParaRPr>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265B5EDD-BE51-478F-9D1E-294004E02B79}" type="slidenum">
              <a:rPr lang="en-US" altLang="en-US" smtClean="0"/>
              <a:pPr>
                <a:spcBef>
                  <a:spcPct val="0"/>
                </a:spcBef>
              </a:pPr>
              <a:t>2</a:t>
            </a:fld>
            <a:endParaRPr lang="en-US" altLang="en-US" smtClean="0"/>
          </a:p>
        </p:txBody>
      </p:sp>
    </p:spTree>
    <p:extLst>
      <p:ext uri="{BB962C8B-B14F-4D97-AF65-F5344CB8AC3E}">
        <p14:creationId xmlns:p14="http://schemas.microsoft.com/office/powerpoint/2010/main" val="24073373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some architectures, intermediate attachments</a:t>
            </a:r>
            <a:r>
              <a:rPr lang="en-US" baseline="0" dirty="0" smtClean="0"/>
              <a:t> may not consume any video memory.</a:t>
            </a:r>
          </a:p>
          <a:p>
            <a:r>
              <a:rPr lang="en-US" baseline="0" dirty="0" smtClean="0"/>
              <a:t>Special </a:t>
            </a:r>
            <a:r>
              <a:rPr lang="en-US" baseline="0" dirty="0" err="1" smtClean="0"/>
              <a:t>shader</a:t>
            </a:r>
            <a:r>
              <a:rPr lang="en-US" baseline="0" dirty="0" smtClean="0"/>
              <a:t> operations for reading from “last pass” – implicit same pixel location. No ambiguity when compiling </a:t>
            </a:r>
            <a:r>
              <a:rPr lang="en-US" baseline="0" dirty="0" err="1" smtClean="0"/>
              <a:t>shaders</a:t>
            </a:r>
            <a:r>
              <a:rPr lang="en-US" baseline="0" dirty="0" smtClean="0"/>
              <a:t>.</a:t>
            </a:r>
            <a:endParaRPr lang="en-US" dirty="0"/>
          </a:p>
        </p:txBody>
      </p:sp>
      <p:sp>
        <p:nvSpPr>
          <p:cNvPr id="4" name="Slide Number Placeholder 3"/>
          <p:cNvSpPr>
            <a:spLocks noGrp="1"/>
          </p:cNvSpPr>
          <p:nvPr>
            <p:ph type="sldNum" sz="quarter" idx="10"/>
          </p:nvPr>
        </p:nvSpPr>
        <p:spPr/>
        <p:txBody>
          <a:bodyPr/>
          <a:lstStyle/>
          <a:p>
            <a:pPr>
              <a:defRPr/>
            </a:pPr>
            <a:fld id="{81781490-3F33-4A06-8A43-2DCDB8A88FE3}" type="slidenum">
              <a:rPr lang="en-US" altLang="en-US" smtClean="0"/>
              <a:pPr>
                <a:defRPr/>
              </a:pPr>
              <a:t>27</a:t>
            </a:fld>
            <a:endParaRPr lang="en-US" altLang="en-US"/>
          </a:p>
        </p:txBody>
      </p:sp>
    </p:spTree>
    <p:extLst>
      <p:ext uri="{BB962C8B-B14F-4D97-AF65-F5344CB8AC3E}">
        <p14:creationId xmlns:p14="http://schemas.microsoft.com/office/powerpoint/2010/main" val="42492956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Command buffers can signal events as they complete parts of execution.</a:t>
            </a:r>
            <a:endParaRPr lang="en-US" dirty="0"/>
          </a:p>
        </p:txBody>
      </p:sp>
      <p:sp>
        <p:nvSpPr>
          <p:cNvPr id="4" name="Slide Number Placeholder 3"/>
          <p:cNvSpPr>
            <a:spLocks noGrp="1"/>
          </p:cNvSpPr>
          <p:nvPr>
            <p:ph type="sldNum" sz="quarter" idx="10"/>
          </p:nvPr>
        </p:nvSpPr>
        <p:spPr/>
        <p:txBody>
          <a:bodyPr/>
          <a:lstStyle/>
          <a:p>
            <a:pPr>
              <a:defRPr/>
            </a:pPr>
            <a:fld id="{81781490-3F33-4A06-8A43-2DCDB8A88FE3}" type="slidenum">
              <a:rPr lang="en-US" altLang="en-US" smtClean="0"/>
              <a:pPr>
                <a:defRPr/>
              </a:pPr>
              <a:t>30</a:t>
            </a:fld>
            <a:endParaRPr lang="en-US" altLang="en-US"/>
          </a:p>
        </p:txBody>
      </p:sp>
    </p:spTree>
    <p:extLst>
      <p:ext uri="{BB962C8B-B14F-4D97-AF65-F5344CB8AC3E}">
        <p14:creationId xmlns:p14="http://schemas.microsoft.com/office/powerpoint/2010/main" val="21737719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Flush caches, insert synchronizations or</a:t>
            </a:r>
            <a:r>
              <a:rPr lang="en-US" baseline="0" dirty="0" smtClean="0"/>
              <a:t> pipeline stalls where necessary.</a:t>
            </a:r>
          </a:p>
          <a:p>
            <a:r>
              <a:rPr lang="en-US" baseline="0" dirty="0" smtClean="0"/>
              <a:t>Barriers contain sync points – top of pipe, bottom of pipe, etc. Can signal and wait on fences. Cache flushes + invalidation can be split to late / early.</a:t>
            </a:r>
            <a:endParaRPr lang="en-US" dirty="0"/>
          </a:p>
        </p:txBody>
      </p:sp>
      <p:sp>
        <p:nvSpPr>
          <p:cNvPr id="4" name="Slide Number Placeholder 3"/>
          <p:cNvSpPr>
            <a:spLocks noGrp="1"/>
          </p:cNvSpPr>
          <p:nvPr>
            <p:ph type="sldNum" sz="quarter" idx="10"/>
          </p:nvPr>
        </p:nvSpPr>
        <p:spPr/>
        <p:txBody>
          <a:bodyPr/>
          <a:lstStyle/>
          <a:p>
            <a:pPr>
              <a:defRPr/>
            </a:pPr>
            <a:fld id="{81781490-3F33-4A06-8A43-2DCDB8A88FE3}" type="slidenum">
              <a:rPr lang="en-US" altLang="en-US" smtClean="0"/>
              <a:pPr>
                <a:defRPr/>
              </a:pPr>
              <a:t>31</a:t>
            </a:fld>
            <a:endParaRPr lang="en-US" altLang="en-US"/>
          </a:p>
        </p:txBody>
      </p:sp>
    </p:spTree>
    <p:extLst>
      <p:ext uri="{BB962C8B-B14F-4D97-AF65-F5344CB8AC3E}">
        <p14:creationId xmlns:p14="http://schemas.microsoft.com/office/powerpoint/2010/main" val="13092441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Even if you’re done on the CPU, GPU might still be using an object. Delete it until you’re sure</a:t>
            </a:r>
            <a:r>
              <a:rPr lang="en-US" baseline="0" dirty="0" smtClean="0"/>
              <a:t> it’s done. Best to wait for fences before deleting objects. Could idle GPU, but don’t want to do this at runtime.</a:t>
            </a:r>
            <a:endParaRPr lang="en-US" dirty="0"/>
          </a:p>
        </p:txBody>
      </p:sp>
      <p:sp>
        <p:nvSpPr>
          <p:cNvPr id="4" name="Slide Number Placeholder 3"/>
          <p:cNvSpPr>
            <a:spLocks noGrp="1"/>
          </p:cNvSpPr>
          <p:nvPr>
            <p:ph type="sldNum" sz="quarter" idx="10"/>
          </p:nvPr>
        </p:nvSpPr>
        <p:spPr/>
        <p:txBody>
          <a:bodyPr/>
          <a:lstStyle/>
          <a:p>
            <a:pPr>
              <a:defRPr/>
            </a:pPr>
            <a:fld id="{81781490-3F33-4A06-8A43-2DCDB8A88FE3}" type="slidenum">
              <a:rPr lang="en-US" altLang="en-US" smtClean="0"/>
              <a:pPr>
                <a:defRPr/>
              </a:pPr>
              <a:t>36</a:t>
            </a:fld>
            <a:endParaRPr lang="en-US" altLang="en-US"/>
          </a:p>
        </p:txBody>
      </p:sp>
    </p:spTree>
    <p:extLst>
      <p:ext uri="{BB962C8B-B14F-4D97-AF65-F5344CB8AC3E}">
        <p14:creationId xmlns:p14="http://schemas.microsoft.com/office/powerpoint/2010/main" val="20491988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Even the documentation will be open</a:t>
            </a:r>
            <a:r>
              <a:rPr lang="en-US" baseline="0" dirty="0" smtClean="0"/>
              <a:t> source. Want to make it easy to contribute – discourage tens/hundreds of mirrors of documentation. Canonical source must be reliable and up to date.</a:t>
            </a:r>
            <a:endParaRPr lang="en-US" dirty="0"/>
          </a:p>
        </p:txBody>
      </p:sp>
      <p:sp>
        <p:nvSpPr>
          <p:cNvPr id="4" name="Slide Number Placeholder 3"/>
          <p:cNvSpPr>
            <a:spLocks noGrp="1"/>
          </p:cNvSpPr>
          <p:nvPr>
            <p:ph type="sldNum" sz="quarter" idx="10"/>
          </p:nvPr>
        </p:nvSpPr>
        <p:spPr/>
        <p:txBody>
          <a:bodyPr/>
          <a:lstStyle/>
          <a:p>
            <a:pPr>
              <a:defRPr/>
            </a:pPr>
            <a:fld id="{81781490-3F33-4A06-8A43-2DCDB8A88FE3}" type="slidenum">
              <a:rPr lang="en-US" altLang="en-US" smtClean="0"/>
              <a:pPr>
                <a:defRPr/>
              </a:pPr>
              <a:t>39</a:t>
            </a:fld>
            <a:endParaRPr lang="en-US" altLang="en-US"/>
          </a:p>
        </p:txBody>
      </p:sp>
    </p:spTree>
    <p:extLst>
      <p:ext uri="{BB962C8B-B14F-4D97-AF65-F5344CB8AC3E}">
        <p14:creationId xmlns:p14="http://schemas.microsoft.com/office/powerpoint/2010/main" val="21680767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Application talks to loader,</a:t>
            </a:r>
            <a:r>
              <a:rPr lang="en-US" baseline="0" dirty="0" smtClean="0"/>
              <a:t> loader finds and loads drivers, drivers expose devices in the system.</a:t>
            </a:r>
            <a:endParaRPr lang="en-US" dirty="0"/>
          </a:p>
        </p:txBody>
      </p:sp>
      <p:sp>
        <p:nvSpPr>
          <p:cNvPr id="4" name="Slide Number Placeholder 3"/>
          <p:cNvSpPr>
            <a:spLocks noGrp="1"/>
          </p:cNvSpPr>
          <p:nvPr>
            <p:ph type="sldNum" sz="quarter" idx="10"/>
          </p:nvPr>
        </p:nvSpPr>
        <p:spPr/>
        <p:txBody>
          <a:bodyPr/>
          <a:lstStyle/>
          <a:p>
            <a:pPr>
              <a:defRPr/>
            </a:pPr>
            <a:fld id="{81781490-3F33-4A06-8A43-2DCDB8A88FE3}" type="slidenum">
              <a:rPr lang="en-US" altLang="en-US" smtClean="0"/>
              <a:pPr>
                <a:defRPr/>
              </a:pPr>
              <a:t>40</a:t>
            </a:fld>
            <a:endParaRPr lang="en-US" altLang="en-US"/>
          </a:p>
        </p:txBody>
      </p:sp>
    </p:spTree>
    <p:extLst>
      <p:ext uri="{BB962C8B-B14F-4D97-AF65-F5344CB8AC3E}">
        <p14:creationId xmlns:p14="http://schemas.microsoft.com/office/powerpoint/2010/main" val="27551198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Existing layers</a:t>
            </a:r>
            <a:r>
              <a:rPr lang="en-US" baseline="0" dirty="0" smtClean="0"/>
              <a:t> are part of the loader infrastructure. Available on all platforms – no “developer runtime”. Also open source – encourage ideas and implementation for new layers.</a:t>
            </a:r>
            <a:endParaRPr lang="en-US" dirty="0"/>
          </a:p>
        </p:txBody>
      </p:sp>
      <p:sp>
        <p:nvSpPr>
          <p:cNvPr id="4" name="Slide Number Placeholder 3"/>
          <p:cNvSpPr>
            <a:spLocks noGrp="1"/>
          </p:cNvSpPr>
          <p:nvPr>
            <p:ph type="sldNum" sz="quarter" idx="10"/>
          </p:nvPr>
        </p:nvSpPr>
        <p:spPr/>
        <p:txBody>
          <a:bodyPr/>
          <a:lstStyle/>
          <a:p>
            <a:pPr>
              <a:defRPr/>
            </a:pPr>
            <a:fld id="{81781490-3F33-4A06-8A43-2DCDB8A88FE3}" type="slidenum">
              <a:rPr lang="en-US" altLang="en-US" smtClean="0"/>
              <a:pPr>
                <a:defRPr/>
              </a:pPr>
              <a:t>41</a:t>
            </a:fld>
            <a:endParaRPr lang="en-US" altLang="en-US"/>
          </a:p>
        </p:txBody>
      </p:sp>
    </p:spTree>
    <p:extLst>
      <p:ext uri="{BB962C8B-B14F-4D97-AF65-F5344CB8AC3E}">
        <p14:creationId xmlns:p14="http://schemas.microsoft.com/office/powerpoint/2010/main" val="3428878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Instance layers allow capturing</a:t>
            </a:r>
            <a:r>
              <a:rPr lang="en-US" baseline="0" dirty="0" smtClean="0"/>
              <a:t> of whole application – injection by tools, etc. Can capture device creation and “see” what extensions were asked for. Device layers are more for device specific functionality. Allows multi-device applications to opt in to different layers per device.</a:t>
            </a:r>
            <a:endParaRPr lang="en-US" dirty="0"/>
          </a:p>
        </p:txBody>
      </p:sp>
      <p:sp>
        <p:nvSpPr>
          <p:cNvPr id="4" name="Slide Number Placeholder 3"/>
          <p:cNvSpPr>
            <a:spLocks noGrp="1"/>
          </p:cNvSpPr>
          <p:nvPr>
            <p:ph type="sldNum" sz="quarter" idx="10"/>
          </p:nvPr>
        </p:nvSpPr>
        <p:spPr/>
        <p:txBody>
          <a:bodyPr/>
          <a:lstStyle/>
          <a:p>
            <a:pPr>
              <a:defRPr/>
            </a:pPr>
            <a:fld id="{81781490-3F33-4A06-8A43-2DCDB8A88FE3}" type="slidenum">
              <a:rPr lang="en-US" altLang="en-US" smtClean="0"/>
              <a:pPr>
                <a:defRPr/>
              </a:pPr>
              <a:t>42</a:t>
            </a:fld>
            <a:endParaRPr lang="en-US" altLang="en-US"/>
          </a:p>
        </p:txBody>
      </p:sp>
    </p:spTree>
    <p:extLst>
      <p:ext uri="{BB962C8B-B14F-4D97-AF65-F5344CB8AC3E}">
        <p14:creationId xmlns:p14="http://schemas.microsoft.com/office/powerpoint/2010/main" val="34872750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intend to iterate quickly. Vendors will add</a:t>
            </a:r>
            <a:r>
              <a:rPr lang="en-US" baseline="0" dirty="0" smtClean="0"/>
              <a:t> extensions, and the interesting things will be folded back into core API near term. Don’t need to wait for platform owners to roll out a new operating system to see new graphics features. This is essential when you care about more than one OS.</a:t>
            </a:r>
            <a:endParaRPr lang="en-US" dirty="0"/>
          </a:p>
        </p:txBody>
      </p:sp>
      <p:sp>
        <p:nvSpPr>
          <p:cNvPr id="4" name="Slide Number Placeholder 3"/>
          <p:cNvSpPr>
            <a:spLocks noGrp="1"/>
          </p:cNvSpPr>
          <p:nvPr>
            <p:ph type="sldNum" sz="quarter" idx="10"/>
          </p:nvPr>
        </p:nvSpPr>
        <p:spPr/>
        <p:txBody>
          <a:bodyPr/>
          <a:lstStyle/>
          <a:p>
            <a:pPr>
              <a:defRPr/>
            </a:pPr>
            <a:fld id="{81781490-3F33-4A06-8A43-2DCDB8A88FE3}" type="slidenum">
              <a:rPr lang="en-US" altLang="en-US" smtClean="0"/>
              <a:pPr>
                <a:defRPr/>
              </a:pPr>
              <a:t>44</a:t>
            </a:fld>
            <a:endParaRPr lang="en-US" altLang="en-US"/>
          </a:p>
        </p:txBody>
      </p:sp>
    </p:spTree>
    <p:extLst>
      <p:ext uri="{BB962C8B-B14F-4D97-AF65-F5344CB8AC3E}">
        <p14:creationId xmlns:p14="http://schemas.microsoft.com/office/powerpoint/2010/main" val="2403545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Application talks to loader,</a:t>
            </a:r>
            <a:r>
              <a:rPr lang="en-US" baseline="0" dirty="0" smtClean="0"/>
              <a:t> loader finds and loads drivers, drivers expose devices in the system.</a:t>
            </a:r>
            <a:endParaRPr lang="en-US" dirty="0"/>
          </a:p>
        </p:txBody>
      </p:sp>
      <p:sp>
        <p:nvSpPr>
          <p:cNvPr id="4" name="Slide Number Placeholder 3"/>
          <p:cNvSpPr>
            <a:spLocks noGrp="1"/>
          </p:cNvSpPr>
          <p:nvPr>
            <p:ph type="sldNum" sz="quarter" idx="10"/>
          </p:nvPr>
        </p:nvSpPr>
        <p:spPr/>
        <p:txBody>
          <a:bodyPr/>
          <a:lstStyle/>
          <a:p>
            <a:pPr>
              <a:defRPr/>
            </a:pPr>
            <a:fld id="{81781490-3F33-4A06-8A43-2DCDB8A88FE3}" type="slidenum">
              <a:rPr lang="en-US" altLang="en-US" smtClean="0"/>
              <a:pPr>
                <a:defRPr/>
              </a:pPr>
              <a:t>3</a:t>
            </a:fld>
            <a:endParaRPr lang="en-US" altLang="en-US"/>
          </a:p>
        </p:txBody>
      </p:sp>
    </p:spTree>
    <p:extLst>
      <p:ext uri="{BB962C8B-B14F-4D97-AF65-F5344CB8AC3E}">
        <p14:creationId xmlns:p14="http://schemas.microsoft.com/office/powerpoint/2010/main" val="121915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Threading</a:t>
            </a:r>
            <a:r>
              <a:rPr lang="en-US" baseline="0" dirty="0" smtClean="0"/>
              <a:t> is important, but a good threading model isn’t an excuse for poor single threaded performance.</a:t>
            </a:r>
          </a:p>
          <a:p>
            <a:r>
              <a:rPr lang="en-US" baseline="0" dirty="0" smtClean="0"/>
              <a:t>Really considering mobile as a 1</a:t>
            </a:r>
            <a:r>
              <a:rPr lang="en-US" baseline="30000" dirty="0" smtClean="0"/>
              <a:t>st</a:t>
            </a:r>
            <a:r>
              <a:rPr lang="en-US" baseline="0" dirty="0" smtClean="0"/>
              <a:t> class citizen. More mobile vendors than desktop on WG. Google is involved.</a:t>
            </a:r>
          </a:p>
          <a:p>
            <a:r>
              <a:rPr lang="en-US" baseline="0" dirty="0" smtClean="0"/>
              <a:t>Not a goal to solve every problem right now. Lay a good foundation and iterate. Much harder to undo a mistake than to fill in a gap.</a:t>
            </a:r>
            <a:endParaRPr lang="en-US" dirty="0"/>
          </a:p>
        </p:txBody>
      </p:sp>
      <p:sp>
        <p:nvSpPr>
          <p:cNvPr id="4" name="Slide Number Placeholder 3"/>
          <p:cNvSpPr>
            <a:spLocks noGrp="1"/>
          </p:cNvSpPr>
          <p:nvPr>
            <p:ph type="sldNum" sz="quarter" idx="10"/>
          </p:nvPr>
        </p:nvSpPr>
        <p:spPr/>
        <p:txBody>
          <a:bodyPr/>
          <a:lstStyle/>
          <a:p>
            <a:pPr>
              <a:defRPr/>
            </a:pPr>
            <a:fld id="{81781490-3F33-4A06-8A43-2DCDB8A88FE3}" type="slidenum">
              <a:rPr lang="en-US" altLang="en-US" smtClean="0"/>
              <a:pPr>
                <a:defRPr/>
              </a:pPr>
              <a:t>5</a:t>
            </a:fld>
            <a:endParaRPr lang="en-US" altLang="en-US"/>
          </a:p>
        </p:txBody>
      </p:sp>
    </p:spTree>
    <p:extLst>
      <p:ext uri="{BB962C8B-B14F-4D97-AF65-F5344CB8AC3E}">
        <p14:creationId xmlns:p14="http://schemas.microsoft.com/office/powerpoint/2010/main" val="3491772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Instances: good for middleware.</a:t>
            </a:r>
            <a:r>
              <a:rPr lang="en-US" baseline="0" dirty="0" smtClean="0"/>
              <a:t> Subsystems don’t necessarily need to know about each other and will not interact badly.</a:t>
            </a:r>
            <a:endParaRPr lang="en-US" dirty="0"/>
          </a:p>
        </p:txBody>
      </p:sp>
      <p:sp>
        <p:nvSpPr>
          <p:cNvPr id="4" name="Slide Number Placeholder 3"/>
          <p:cNvSpPr>
            <a:spLocks noGrp="1"/>
          </p:cNvSpPr>
          <p:nvPr>
            <p:ph type="sldNum" sz="quarter" idx="10"/>
          </p:nvPr>
        </p:nvSpPr>
        <p:spPr/>
        <p:txBody>
          <a:bodyPr/>
          <a:lstStyle/>
          <a:p>
            <a:pPr>
              <a:defRPr/>
            </a:pPr>
            <a:fld id="{81781490-3F33-4A06-8A43-2DCDB8A88FE3}" type="slidenum">
              <a:rPr lang="en-US" altLang="en-US" smtClean="0"/>
              <a:pPr>
                <a:defRPr/>
              </a:pPr>
              <a:t>6</a:t>
            </a:fld>
            <a:endParaRPr lang="en-US" altLang="en-US"/>
          </a:p>
        </p:txBody>
      </p:sp>
    </p:spTree>
    <p:extLst>
      <p:ext uri="{BB962C8B-B14F-4D97-AF65-F5344CB8AC3E}">
        <p14:creationId xmlns:p14="http://schemas.microsoft.com/office/powerpoint/2010/main" val="29126840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1781490-3F33-4A06-8A43-2DCDB8A88FE3}" type="slidenum">
              <a:rPr lang="en-US" altLang="en-US" smtClean="0"/>
              <a:pPr>
                <a:defRPr/>
              </a:pPr>
              <a:t>9</a:t>
            </a:fld>
            <a:endParaRPr lang="en-US" altLang="en-US"/>
          </a:p>
        </p:txBody>
      </p:sp>
    </p:spTree>
    <p:extLst>
      <p:ext uri="{BB962C8B-B14F-4D97-AF65-F5344CB8AC3E}">
        <p14:creationId xmlns:p14="http://schemas.microsoft.com/office/powerpoint/2010/main" val="660129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a:t>
            </a:r>
            <a:r>
              <a:rPr lang="en-US" baseline="0" dirty="0" smtClean="0"/>
              <a:t> about SPIR-V execution environment.</a:t>
            </a:r>
          </a:p>
          <a:p>
            <a:r>
              <a:rPr lang="en-US" baseline="0" dirty="0" smtClean="0"/>
              <a:t>Talk about ecosystem stuff – need list of 3</a:t>
            </a:r>
            <a:r>
              <a:rPr lang="en-US" baseline="30000" dirty="0" smtClean="0"/>
              <a:t>rd</a:t>
            </a:r>
            <a:r>
              <a:rPr lang="en-US" baseline="0" dirty="0" smtClean="0"/>
              <a:t> party + open source SPIR-V projects. GLSL compiler also available as library. Not expected to pass GLSL directly to a Vulkan driver.</a:t>
            </a:r>
          </a:p>
          <a:p>
            <a:r>
              <a:rPr lang="en-US" baseline="0" dirty="0" smtClean="0"/>
              <a:t>Maybe mention that other IRs could be consumed through extensions or translated to GLSL.</a:t>
            </a:r>
            <a:endParaRPr lang="en-US" dirty="0"/>
          </a:p>
        </p:txBody>
      </p:sp>
      <p:sp>
        <p:nvSpPr>
          <p:cNvPr id="4" name="Slide Number Placeholder 3"/>
          <p:cNvSpPr>
            <a:spLocks noGrp="1"/>
          </p:cNvSpPr>
          <p:nvPr>
            <p:ph type="sldNum" sz="quarter" idx="10"/>
          </p:nvPr>
        </p:nvSpPr>
        <p:spPr/>
        <p:txBody>
          <a:bodyPr/>
          <a:lstStyle/>
          <a:p>
            <a:pPr>
              <a:defRPr/>
            </a:pPr>
            <a:fld id="{81781490-3F33-4A06-8A43-2DCDB8A88FE3}" type="slidenum">
              <a:rPr lang="en-US" altLang="en-US" smtClean="0"/>
              <a:pPr>
                <a:defRPr/>
              </a:pPr>
              <a:t>16</a:t>
            </a:fld>
            <a:endParaRPr lang="en-US" altLang="en-US"/>
          </a:p>
        </p:txBody>
      </p:sp>
    </p:spTree>
    <p:extLst>
      <p:ext uri="{BB962C8B-B14F-4D97-AF65-F5344CB8AC3E}">
        <p14:creationId xmlns:p14="http://schemas.microsoft.com/office/powerpoint/2010/main" val="34738360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Drivers</a:t>
            </a:r>
            <a:r>
              <a:rPr lang="en-US" baseline="0" dirty="0" smtClean="0"/>
              <a:t> get simpler – ask for memory, we give you memory. Naïve applications will very likely run much slower and use more memory than on previous APIs. Advanced applications will run faster than if the driver tried to manage this.</a:t>
            </a:r>
            <a:endParaRPr lang="en-US" dirty="0"/>
          </a:p>
        </p:txBody>
      </p:sp>
      <p:sp>
        <p:nvSpPr>
          <p:cNvPr id="4" name="Slide Number Placeholder 3"/>
          <p:cNvSpPr>
            <a:spLocks noGrp="1"/>
          </p:cNvSpPr>
          <p:nvPr>
            <p:ph type="sldNum" sz="quarter" idx="10"/>
          </p:nvPr>
        </p:nvSpPr>
        <p:spPr/>
        <p:txBody>
          <a:bodyPr/>
          <a:lstStyle/>
          <a:p>
            <a:pPr>
              <a:defRPr/>
            </a:pPr>
            <a:fld id="{81781490-3F33-4A06-8A43-2DCDB8A88FE3}" type="slidenum">
              <a:rPr lang="en-US" altLang="en-US" smtClean="0"/>
              <a:pPr>
                <a:defRPr/>
              </a:pPr>
              <a:t>22</a:t>
            </a:fld>
            <a:endParaRPr lang="en-US" altLang="en-US"/>
          </a:p>
        </p:txBody>
      </p:sp>
    </p:spTree>
    <p:extLst>
      <p:ext uri="{BB962C8B-B14F-4D97-AF65-F5344CB8AC3E}">
        <p14:creationId xmlns:p14="http://schemas.microsoft.com/office/powerpoint/2010/main" val="26262017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means that you</a:t>
            </a:r>
            <a:r>
              <a:rPr lang="en-US" baseline="0" dirty="0" smtClean="0"/>
              <a:t> can map textures! Not defining texture memory layout right now, but it’s trivial to expose.</a:t>
            </a:r>
          </a:p>
          <a:p>
            <a:r>
              <a:rPr lang="en-US" baseline="0" dirty="0" smtClean="0"/>
              <a:t>Low latency – map constant buffer, build command buffers across threads, fill in constants just before submission.</a:t>
            </a:r>
            <a:endParaRPr lang="en-US" dirty="0"/>
          </a:p>
        </p:txBody>
      </p:sp>
      <p:sp>
        <p:nvSpPr>
          <p:cNvPr id="4" name="Slide Number Placeholder 3"/>
          <p:cNvSpPr>
            <a:spLocks noGrp="1"/>
          </p:cNvSpPr>
          <p:nvPr>
            <p:ph type="sldNum" sz="quarter" idx="10"/>
          </p:nvPr>
        </p:nvSpPr>
        <p:spPr/>
        <p:txBody>
          <a:bodyPr/>
          <a:lstStyle/>
          <a:p>
            <a:pPr>
              <a:defRPr/>
            </a:pPr>
            <a:fld id="{81781490-3F33-4A06-8A43-2DCDB8A88FE3}" type="slidenum">
              <a:rPr lang="en-US" altLang="en-US" smtClean="0"/>
              <a:pPr>
                <a:defRPr/>
              </a:pPr>
              <a:t>23</a:t>
            </a:fld>
            <a:endParaRPr lang="en-US" altLang="en-US"/>
          </a:p>
        </p:txBody>
      </p:sp>
    </p:spTree>
    <p:extLst>
      <p:ext uri="{BB962C8B-B14F-4D97-AF65-F5344CB8AC3E}">
        <p14:creationId xmlns:p14="http://schemas.microsoft.com/office/powerpoint/2010/main" val="8375074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describing the sequence of sets that pipelines will use,</a:t>
            </a:r>
            <a:r>
              <a:rPr lang="en-US" baseline="0" dirty="0" smtClean="0"/>
              <a:t> drivers can arrange that switching pipeline doesn’t require revalidation of descriptors, resulting in much higher performance.</a:t>
            </a:r>
            <a:endParaRPr lang="en-US" dirty="0"/>
          </a:p>
        </p:txBody>
      </p:sp>
      <p:sp>
        <p:nvSpPr>
          <p:cNvPr id="4" name="Slide Number Placeholder 3"/>
          <p:cNvSpPr>
            <a:spLocks noGrp="1"/>
          </p:cNvSpPr>
          <p:nvPr>
            <p:ph type="sldNum" sz="quarter" idx="10"/>
          </p:nvPr>
        </p:nvSpPr>
        <p:spPr/>
        <p:txBody>
          <a:bodyPr/>
          <a:lstStyle/>
          <a:p>
            <a:pPr>
              <a:defRPr/>
            </a:pPr>
            <a:fld id="{81781490-3F33-4A06-8A43-2DCDB8A88FE3}" type="slidenum">
              <a:rPr lang="en-US" altLang="en-US" smtClean="0"/>
              <a:pPr>
                <a:defRPr/>
              </a:pPr>
              <a:t>25</a:t>
            </a:fld>
            <a:endParaRPr lang="en-US" altLang="en-US"/>
          </a:p>
        </p:txBody>
      </p:sp>
    </p:spTree>
    <p:extLst>
      <p:ext uri="{BB962C8B-B14F-4D97-AF65-F5344CB8AC3E}">
        <p14:creationId xmlns:p14="http://schemas.microsoft.com/office/powerpoint/2010/main" val="18066943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7C153D87-E8DA-4C47-8B20-BE745672033B}" type="datetime1">
              <a:rPr lang="en-US" altLang="en-US"/>
              <a:pPr>
                <a:defRPr/>
              </a:pPr>
              <a:t>8/11/2015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576CE62-1757-4FBC-9789-66BBAF0954D5}" type="slidenum">
              <a:rPr lang="en-US" altLang="en-US"/>
              <a:pPr>
                <a:defRPr/>
              </a:pPr>
              <a:t>‹#›</a:t>
            </a:fld>
            <a:endParaRPr lang="en-US" altLang="en-US"/>
          </a:p>
        </p:txBody>
      </p:sp>
    </p:spTree>
    <p:extLst>
      <p:ext uri="{BB962C8B-B14F-4D97-AF65-F5344CB8AC3E}">
        <p14:creationId xmlns:p14="http://schemas.microsoft.com/office/powerpoint/2010/main" val="390873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DBE7B24-737D-4558-BDD9-982F9C2F5922}" type="datetime1">
              <a:rPr lang="en-US" altLang="en-US"/>
              <a:pPr>
                <a:defRPr/>
              </a:pPr>
              <a:t>8/11/2015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A6FC106-85BC-47C9-9CB6-99DDCBC7DF6E}" type="slidenum">
              <a:rPr lang="en-US" altLang="en-US"/>
              <a:pPr>
                <a:defRPr/>
              </a:pPr>
              <a:t>‹#›</a:t>
            </a:fld>
            <a:endParaRPr lang="en-US" altLang="en-US"/>
          </a:p>
        </p:txBody>
      </p:sp>
    </p:spTree>
    <p:extLst>
      <p:ext uri="{BB962C8B-B14F-4D97-AF65-F5344CB8AC3E}">
        <p14:creationId xmlns:p14="http://schemas.microsoft.com/office/powerpoint/2010/main" val="2158714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1CE79F9-B3FC-45C1-ADC6-BC9892DB9B93}" type="datetime1">
              <a:rPr lang="en-US" altLang="en-US"/>
              <a:pPr>
                <a:defRPr/>
              </a:pPr>
              <a:t>8/11/2015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65E4573-5E84-4B3A-9C7A-4D33B066821F}" type="slidenum">
              <a:rPr lang="en-US" altLang="en-US"/>
              <a:pPr>
                <a:defRPr/>
              </a:pPr>
              <a:t>‹#›</a:t>
            </a:fld>
            <a:endParaRPr lang="en-US" altLang="en-US"/>
          </a:p>
        </p:txBody>
      </p:sp>
    </p:spTree>
    <p:extLst>
      <p:ext uri="{BB962C8B-B14F-4D97-AF65-F5344CB8AC3E}">
        <p14:creationId xmlns:p14="http://schemas.microsoft.com/office/powerpoint/2010/main" val="1136395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8D4F45C-64AA-4189-B8C0-E5B3DEBC5277}" type="datetime1">
              <a:rPr lang="en-US" altLang="en-US"/>
              <a:pPr>
                <a:defRPr/>
              </a:pPr>
              <a:t>8/11/2015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2D8D188-3C4E-4B99-ABA3-70A0C7E882D8}" type="slidenum">
              <a:rPr lang="en-US" altLang="en-US"/>
              <a:pPr>
                <a:defRPr/>
              </a:pPr>
              <a:t>‹#›</a:t>
            </a:fld>
            <a:endParaRPr lang="en-US" altLang="en-US"/>
          </a:p>
        </p:txBody>
      </p:sp>
    </p:spTree>
    <p:extLst>
      <p:ext uri="{BB962C8B-B14F-4D97-AF65-F5344CB8AC3E}">
        <p14:creationId xmlns:p14="http://schemas.microsoft.com/office/powerpoint/2010/main" val="3983265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7C09672-D9E7-4086-B4A9-128EB7AF969C}" type="datetime1">
              <a:rPr lang="en-US" altLang="en-US"/>
              <a:pPr>
                <a:defRPr/>
              </a:pPr>
              <a:t>8/11/2015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C442DE5-5EB5-46D9-8D0C-FFE1E4D4B4C3}" type="slidenum">
              <a:rPr lang="en-US" altLang="en-US"/>
              <a:pPr>
                <a:defRPr/>
              </a:pPr>
              <a:t>‹#›</a:t>
            </a:fld>
            <a:endParaRPr lang="en-US" altLang="en-US"/>
          </a:p>
        </p:txBody>
      </p:sp>
    </p:spTree>
    <p:extLst>
      <p:ext uri="{BB962C8B-B14F-4D97-AF65-F5344CB8AC3E}">
        <p14:creationId xmlns:p14="http://schemas.microsoft.com/office/powerpoint/2010/main" val="2405302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80D1C7E-1B69-431D-87A8-49EB4AEEFCE0}" type="datetime1">
              <a:rPr lang="en-US" altLang="en-US"/>
              <a:pPr>
                <a:defRPr/>
              </a:pPr>
              <a:t>8/11/2015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09C85D2-31D9-45B4-863C-AD9D317BC0A1}" type="slidenum">
              <a:rPr lang="en-US" altLang="en-US"/>
              <a:pPr>
                <a:defRPr/>
              </a:pPr>
              <a:t>‹#›</a:t>
            </a:fld>
            <a:endParaRPr lang="en-US" altLang="en-US"/>
          </a:p>
        </p:txBody>
      </p:sp>
    </p:spTree>
    <p:extLst>
      <p:ext uri="{BB962C8B-B14F-4D97-AF65-F5344CB8AC3E}">
        <p14:creationId xmlns:p14="http://schemas.microsoft.com/office/powerpoint/2010/main" val="3475136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128408D-D2FA-4184-BED1-1AF1BF7344B5}" type="datetime1">
              <a:rPr lang="en-US" altLang="en-US"/>
              <a:pPr>
                <a:defRPr/>
              </a:pPr>
              <a:t>8/11/2015</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D906D96-7DD9-4C20-ACDF-D76C7D1BB540}" type="slidenum">
              <a:rPr lang="en-US" altLang="en-US"/>
              <a:pPr>
                <a:defRPr/>
              </a:pPr>
              <a:t>‹#›</a:t>
            </a:fld>
            <a:endParaRPr lang="en-US" altLang="en-US"/>
          </a:p>
        </p:txBody>
      </p:sp>
    </p:spTree>
    <p:extLst>
      <p:ext uri="{BB962C8B-B14F-4D97-AF65-F5344CB8AC3E}">
        <p14:creationId xmlns:p14="http://schemas.microsoft.com/office/powerpoint/2010/main" val="170929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227DAA5-77BB-4EAC-8311-02B283FBD877}" type="datetime1">
              <a:rPr lang="en-US" altLang="en-US"/>
              <a:pPr>
                <a:defRPr/>
              </a:pPr>
              <a:t>8/11/2015</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05B066D-675F-4D13-B4CF-963B72AEAA23}" type="slidenum">
              <a:rPr lang="en-US" altLang="en-US"/>
              <a:pPr>
                <a:defRPr/>
              </a:pPr>
              <a:t>‹#›</a:t>
            </a:fld>
            <a:endParaRPr lang="en-US" altLang="en-US"/>
          </a:p>
        </p:txBody>
      </p:sp>
    </p:spTree>
    <p:extLst>
      <p:ext uri="{BB962C8B-B14F-4D97-AF65-F5344CB8AC3E}">
        <p14:creationId xmlns:p14="http://schemas.microsoft.com/office/powerpoint/2010/main" val="1804998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8B65C01-A44F-4F88-9DD2-1C4FEA4CCF44}" type="datetime1">
              <a:rPr lang="en-US" altLang="en-US"/>
              <a:pPr>
                <a:defRPr/>
              </a:pPr>
              <a:t>8/11/2015</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0AFD74A-F5DD-4DC9-88B8-128CE860B546}" type="slidenum">
              <a:rPr lang="en-US" altLang="en-US"/>
              <a:pPr>
                <a:defRPr/>
              </a:pPr>
              <a:t>‹#›</a:t>
            </a:fld>
            <a:endParaRPr lang="en-US" altLang="en-US"/>
          </a:p>
        </p:txBody>
      </p:sp>
    </p:spTree>
    <p:extLst>
      <p:ext uri="{BB962C8B-B14F-4D97-AF65-F5344CB8AC3E}">
        <p14:creationId xmlns:p14="http://schemas.microsoft.com/office/powerpoint/2010/main" val="2375871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C962DC1-D2D8-4FF3-9FD0-14A3205E7355}" type="datetime1">
              <a:rPr lang="en-US" altLang="en-US"/>
              <a:pPr>
                <a:defRPr/>
              </a:pPr>
              <a:t>8/11/2015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8D90D63-5051-434B-88F3-5752396B5839}" type="slidenum">
              <a:rPr lang="en-US" altLang="en-US"/>
              <a:pPr>
                <a:defRPr/>
              </a:pPr>
              <a:t>‹#›</a:t>
            </a:fld>
            <a:endParaRPr lang="en-US" altLang="en-US"/>
          </a:p>
        </p:txBody>
      </p:sp>
    </p:spTree>
    <p:extLst>
      <p:ext uri="{BB962C8B-B14F-4D97-AF65-F5344CB8AC3E}">
        <p14:creationId xmlns:p14="http://schemas.microsoft.com/office/powerpoint/2010/main" val="2959321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CE46FA1-7160-434D-B94D-41B5FEBAB585}" type="datetime1">
              <a:rPr lang="en-US" altLang="en-US"/>
              <a:pPr>
                <a:defRPr/>
              </a:pPr>
              <a:t>8/11/2015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FB62944-8418-415A-900D-3238B8DC632C}" type="slidenum">
              <a:rPr lang="en-US" altLang="en-US"/>
              <a:pPr>
                <a:defRPr/>
              </a:pPr>
              <a:t>‹#›</a:t>
            </a:fld>
            <a:endParaRPr lang="en-US" altLang="en-US"/>
          </a:p>
        </p:txBody>
      </p:sp>
    </p:spTree>
    <p:extLst>
      <p:ext uri="{BB962C8B-B14F-4D97-AF65-F5344CB8AC3E}">
        <p14:creationId xmlns:p14="http://schemas.microsoft.com/office/powerpoint/2010/main" val="3024137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4C75A5"/>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4767263"/>
            <a:ext cx="2133600" cy="274637"/>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FFFFFF"/>
                </a:solidFill>
              </a:defRPr>
            </a:lvl1pPr>
          </a:lstStyle>
          <a:p>
            <a:pPr>
              <a:defRPr/>
            </a:pPr>
            <a:fld id="{B1727F06-2F3E-4623-A2E7-1C32E4049876}" type="datetime1">
              <a:rPr lang="en-US" altLang="en-US"/>
              <a:pPr>
                <a:defRPr/>
              </a:pPr>
              <a:t>8/11/2015</a:t>
            </a:fld>
            <a:endParaRPr lang="en-US" alt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rgbClr val="FFFFFF"/>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96A6C1"/>
                </a:solidFill>
              </a:defRPr>
            </a:lvl1pPr>
          </a:lstStyle>
          <a:p>
            <a:pPr>
              <a:defRPr/>
            </a:pPr>
            <a:fld id="{C230CD29-93F5-4CE4-90DD-52E3F80245A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0" fontAlgn="base" hangingPunct="0">
        <a:spcBef>
          <a:spcPct val="0"/>
        </a:spcBef>
        <a:spcAft>
          <a:spcPct val="0"/>
        </a:spcAft>
        <a:defRPr sz="4400" kern="1200">
          <a:solidFill>
            <a:schemeClr val="bg1"/>
          </a:solidFill>
          <a:latin typeface="+mj-lt"/>
          <a:ea typeface="ＭＳ Ｐゴシック" pitchFamily="-108" charset="-128"/>
          <a:cs typeface="ＭＳ Ｐゴシック" pitchFamily="-108" charset="-128"/>
        </a:defRPr>
      </a:lvl1pPr>
      <a:lvl2pPr algn="ctr" defTabSz="457200" rtl="0" eaLnBrk="0" fontAlgn="base" hangingPunct="0">
        <a:spcBef>
          <a:spcPct val="0"/>
        </a:spcBef>
        <a:spcAft>
          <a:spcPct val="0"/>
        </a:spcAft>
        <a:defRPr sz="4400">
          <a:solidFill>
            <a:schemeClr val="bg1"/>
          </a:solidFill>
          <a:latin typeface="Arial" pitchFamily="-108" charset="0"/>
          <a:ea typeface="ＭＳ Ｐゴシック" pitchFamily="-108" charset="-128"/>
          <a:cs typeface="ＭＳ Ｐゴシック" pitchFamily="-108" charset="-128"/>
        </a:defRPr>
      </a:lvl2pPr>
      <a:lvl3pPr algn="ctr" defTabSz="457200" rtl="0" eaLnBrk="0" fontAlgn="base" hangingPunct="0">
        <a:spcBef>
          <a:spcPct val="0"/>
        </a:spcBef>
        <a:spcAft>
          <a:spcPct val="0"/>
        </a:spcAft>
        <a:defRPr sz="4400">
          <a:solidFill>
            <a:schemeClr val="bg1"/>
          </a:solidFill>
          <a:latin typeface="Arial" pitchFamily="-108" charset="0"/>
          <a:ea typeface="ＭＳ Ｐゴシック" pitchFamily="-108" charset="-128"/>
          <a:cs typeface="ＭＳ Ｐゴシック" pitchFamily="-108" charset="-128"/>
        </a:defRPr>
      </a:lvl3pPr>
      <a:lvl4pPr algn="ctr" defTabSz="457200" rtl="0" eaLnBrk="0" fontAlgn="base" hangingPunct="0">
        <a:spcBef>
          <a:spcPct val="0"/>
        </a:spcBef>
        <a:spcAft>
          <a:spcPct val="0"/>
        </a:spcAft>
        <a:defRPr sz="4400">
          <a:solidFill>
            <a:schemeClr val="bg1"/>
          </a:solidFill>
          <a:latin typeface="Arial" pitchFamily="-108" charset="0"/>
          <a:ea typeface="ＭＳ Ｐゴシック" pitchFamily="-108" charset="-128"/>
          <a:cs typeface="ＭＳ Ｐゴシック" pitchFamily="-108" charset="-128"/>
        </a:defRPr>
      </a:lvl4pPr>
      <a:lvl5pPr algn="ctr" defTabSz="457200" rtl="0" eaLnBrk="0" fontAlgn="base" hangingPunct="0">
        <a:spcBef>
          <a:spcPct val="0"/>
        </a:spcBef>
        <a:spcAft>
          <a:spcPct val="0"/>
        </a:spcAft>
        <a:defRPr sz="4400">
          <a:solidFill>
            <a:schemeClr val="bg1"/>
          </a:solidFill>
          <a:latin typeface="Arial" pitchFamily="-108" charset="0"/>
          <a:ea typeface="ＭＳ Ｐゴシック" pitchFamily="-108" charset="-128"/>
          <a:cs typeface="ＭＳ Ｐゴシック" pitchFamily="-108" charset="-128"/>
        </a:defRPr>
      </a:lvl5pPr>
      <a:lvl6pPr marL="457200" algn="ctr" defTabSz="457200" rtl="0" eaLnBrk="1" fontAlgn="base" hangingPunct="1">
        <a:spcBef>
          <a:spcPct val="0"/>
        </a:spcBef>
        <a:spcAft>
          <a:spcPct val="0"/>
        </a:spcAft>
        <a:defRPr sz="4400">
          <a:solidFill>
            <a:schemeClr val="bg1"/>
          </a:solidFill>
          <a:latin typeface="Arial"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bg1"/>
          </a:solidFill>
          <a:latin typeface="Arial"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bg1"/>
          </a:solidFill>
          <a:latin typeface="Arial"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bg1"/>
          </a:solidFill>
          <a:latin typeface="Arial" pitchFamily="-108" charset="0"/>
          <a:ea typeface="ＭＳ Ｐゴシック" pitchFamily="-108" charset="-128"/>
          <a:cs typeface="ＭＳ Ｐゴシック" pitchFamily="-108"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2400" kern="1200">
          <a:solidFill>
            <a:schemeClr val="bg1"/>
          </a:solidFill>
          <a:latin typeface="+mn-lt"/>
          <a:ea typeface="ＭＳ Ｐゴシック" pitchFamily="-108" charset="-128"/>
          <a:cs typeface="ＭＳ Ｐゴシック" pitchFamily="-108"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400" kern="1200">
          <a:solidFill>
            <a:schemeClr val="bg1"/>
          </a:solidFill>
          <a:latin typeface="+mn-lt"/>
          <a:ea typeface="ＭＳ Ｐゴシック" pitchFamily="-108"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bg1"/>
          </a:solidFill>
          <a:latin typeface="+mn-lt"/>
          <a:ea typeface="ＭＳ Ｐゴシック" pitchFamily="-108"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bg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bg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descr="S15_main.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Logical Devices</a:t>
            </a:r>
            <a:endParaRPr lang="en-US" dirty="0"/>
          </a:p>
        </p:txBody>
      </p:sp>
      <p:sp>
        <p:nvSpPr>
          <p:cNvPr id="3" name="Content Placeholder 2"/>
          <p:cNvSpPr>
            <a:spLocks noGrp="1"/>
          </p:cNvSpPr>
          <p:nvPr>
            <p:ph idx="1"/>
          </p:nvPr>
        </p:nvSpPr>
        <p:spPr/>
        <p:txBody>
          <a:bodyPr/>
          <a:lstStyle/>
          <a:p>
            <a:r>
              <a:rPr lang="en-US" dirty="0" smtClean="0"/>
              <a:t>Logical device is a software representation of a GPU</a:t>
            </a:r>
          </a:p>
          <a:p>
            <a:pPr lvl="1"/>
            <a:r>
              <a:rPr lang="en-US" dirty="0" smtClean="0"/>
              <a:t>This is what your application communicates with</a:t>
            </a:r>
          </a:p>
          <a:p>
            <a:pPr lvl="1"/>
            <a:endParaRPr lang="en-US" dirty="0"/>
          </a:p>
          <a:p>
            <a:pPr lvl="1"/>
            <a:endParaRPr lang="en-US" dirty="0" smtClean="0"/>
          </a:p>
          <a:p>
            <a:r>
              <a:rPr lang="en-US" dirty="0" smtClean="0"/>
              <a:t>Parameters include information about application</a:t>
            </a:r>
          </a:p>
          <a:p>
            <a:pPr lvl="1"/>
            <a:r>
              <a:rPr lang="en-US" dirty="0" smtClean="0"/>
              <a:t>What features it will to use</a:t>
            </a:r>
          </a:p>
          <a:p>
            <a:pPr lvl="1"/>
            <a:r>
              <a:rPr lang="en-US" dirty="0" smtClean="0"/>
              <a:t>Which queues, extensions, etc.</a:t>
            </a:r>
          </a:p>
          <a:p>
            <a:pPr lvl="1"/>
            <a:endParaRPr lang="en-US" dirty="0"/>
          </a:p>
        </p:txBody>
      </p:sp>
      <p:sp>
        <p:nvSpPr>
          <p:cNvPr id="5" name="TextBox 4"/>
          <p:cNvSpPr txBox="1"/>
          <p:nvPr/>
        </p:nvSpPr>
        <p:spPr bwMode="auto">
          <a:xfrm>
            <a:off x="1270000" y="2098501"/>
            <a:ext cx="5006499" cy="912814"/>
          </a:xfrm>
          <a:prstGeom prst="rect">
            <a:avLst/>
          </a:prstGeom>
          <a:noFill/>
          <a:ln w="3175" algn="ctr">
            <a:noFill/>
            <a:miter lim="800000"/>
            <a:headEnd/>
            <a:tailEnd/>
          </a:ln>
          <a:effectLst/>
        </p:spPr>
        <p:txBody>
          <a:bodyPr wrap="none" rtlCol="0">
            <a:spAutoFit/>
          </a:bodyPr>
          <a:lstStyle/>
          <a:p>
            <a:r>
              <a:rPr lang="en-US" sz="1333" dirty="0" err="1" smtClean="0">
                <a:solidFill>
                  <a:schemeClr val="bg2"/>
                </a:solidFill>
                <a:latin typeface="Courier New" panose="02070309020205020404" pitchFamily="49" charset="0"/>
                <a:cs typeface="Courier New" panose="02070309020205020404" pitchFamily="49" charset="0"/>
              </a:rPr>
              <a:t>VkDeviceCreateInfo</a:t>
            </a:r>
            <a:r>
              <a:rPr lang="en-US" sz="1333" dirty="0" smtClean="0">
                <a:solidFill>
                  <a:schemeClr val="bg2"/>
                </a:solidFill>
                <a:latin typeface="Courier New" panose="02070309020205020404" pitchFamily="49" charset="0"/>
                <a:cs typeface="Courier New" panose="02070309020205020404" pitchFamily="49" charset="0"/>
              </a:rPr>
              <a:t> </a:t>
            </a:r>
            <a:r>
              <a:rPr lang="en-US" sz="1333" dirty="0">
                <a:solidFill>
                  <a:schemeClr val="bg2"/>
                </a:solidFill>
                <a:latin typeface="Courier New" panose="02070309020205020404" pitchFamily="49" charset="0"/>
                <a:cs typeface="Courier New" panose="02070309020205020404" pitchFamily="49" charset="0"/>
              </a:rPr>
              <a:t>info = { ... };</a:t>
            </a:r>
          </a:p>
          <a:p>
            <a:r>
              <a:rPr lang="en-US" sz="1333" dirty="0" err="1" smtClean="0">
                <a:solidFill>
                  <a:schemeClr val="bg2"/>
                </a:solidFill>
                <a:latin typeface="Courier New" panose="02070309020205020404" pitchFamily="49" charset="0"/>
                <a:cs typeface="Courier New" panose="02070309020205020404" pitchFamily="49" charset="0"/>
              </a:rPr>
              <a:t>VkDevice</a:t>
            </a:r>
            <a:r>
              <a:rPr lang="en-US" sz="1333" dirty="0" smtClean="0">
                <a:solidFill>
                  <a:schemeClr val="bg2"/>
                </a:solidFill>
                <a:latin typeface="Courier New" panose="02070309020205020404" pitchFamily="49" charset="0"/>
                <a:cs typeface="Courier New" panose="02070309020205020404" pitchFamily="49" charset="0"/>
              </a:rPr>
              <a:t> </a:t>
            </a:r>
            <a:r>
              <a:rPr lang="en-US" sz="1333" dirty="0">
                <a:solidFill>
                  <a:schemeClr val="bg2"/>
                </a:solidFill>
                <a:latin typeface="Courier New" panose="02070309020205020404" pitchFamily="49" charset="0"/>
                <a:cs typeface="Courier New" panose="02070309020205020404" pitchFamily="49" charset="0"/>
              </a:rPr>
              <a:t>device;</a:t>
            </a:r>
          </a:p>
          <a:p>
            <a:endParaRPr lang="en-US" sz="1333" dirty="0">
              <a:solidFill>
                <a:schemeClr val="bg2"/>
              </a:solidFill>
              <a:latin typeface="Courier New" panose="02070309020205020404" pitchFamily="49" charset="0"/>
              <a:cs typeface="Courier New" panose="02070309020205020404" pitchFamily="49" charset="0"/>
            </a:endParaRPr>
          </a:p>
          <a:p>
            <a:r>
              <a:rPr lang="en-US" sz="1333" dirty="0" err="1" smtClean="0">
                <a:solidFill>
                  <a:schemeClr val="bg2"/>
                </a:solidFill>
                <a:latin typeface="Courier New" panose="02070309020205020404" pitchFamily="49" charset="0"/>
                <a:cs typeface="Courier New" panose="02070309020205020404" pitchFamily="49" charset="0"/>
              </a:rPr>
              <a:t>vkCreateDevice</a:t>
            </a:r>
            <a:r>
              <a:rPr lang="en-US" sz="1333" dirty="0" smtClean="0">
                <a:solidFill>
                  <a:schemeClr val="bg2"/>
                </a:solidFill>
                <a:latin typeface="Courier New" panose="02070309020205020404" pitchFamily="49" charset="0"/>
                <a:cs typeface="Courier New" panose="02070309020205020404" pitchFamily="49" charset="0"/>
              </a:rPr>
              <a:t>(</a:t>
            </a:r>
            <a:r>
              <a:rPr lang="en-US" sz="1333" dirty="0" err="1" smtClean="0">
                <a:solidFill>
                  <a:schemeClr val="bg2"/>
                </a:solidFill>
                <a:latin typeface="Courier New" panose="02070309020205020404" pitchFamily="49" charset="0"/>
                <a:cs typeface="Courier New" panose="02070309020205020404" pitchFamily="49" charset="0"/>
              </a:rPr>
              <a:t>physicalDevice</a:t>
            </a:r>
            <a:r>
              <a:rPr lang="en-US" sz="1333" dirty="0" smtClean="0">
                <a:solidFill>
                  <a:schemeClr val="bg2"/>
                </a:solidFill>
                <a:latin typeface="Courier New" panose="02070309020205020404" pitchFamily="49" charset="0"/>
                <a:cs typeface="Courier New" panose="02070309020205020404" pitchFamily="49" charset="0"/>
              </a:rPr>
              <a:t>, </a:t>
            </a:r>
            <a:r>
              <a:rPr lang="en-US" sz="1333" dirty="0">
                <a:solidFill>
                  <a:schemeClr val="bg2"/>
                </a:solidFill>
                <a:latin typeface="Courier New" panose="02070309020205020404" pitchFamily="49" charset="0"/>
                <a:cs typeface="Courier New" panose="02070309020205020404" pitchFamily="49" charset="0"/>
              </a:rPr>
              <a:t>&amp;info, &amp;device);</a:t>
            </a:r>
          </a:p>
        </p:txBody>
      </p:sp>
    </p:spTree>
    <p:extLst>
      <p:ext uri="{BB962C8B-B14F-4D97-AF65-F5344CB8AC3E}">
        <p14:creationId xmlns:p14="http://schemas.microsoft.com/office/powerpoint/2010/main" val="4175060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Queues</a:t>
            </a:r>
            <a:endParaRPr lang="en-US" dirty="0"/>
          </a:p>
        </p:txBody>
      </p:sp>
      <p:sp>
        <p:nvSpPr>
          <p:cNvPr id="3" name="Content Placeholder 2"/>
          <p:cNvSpPr>
            <a:spLocks noGrp="1"/>
          </p:cNvSpPr>
          <p:nvPr>
            <p:ph idx="1"/>
          </p:nvPr>
        </p:nvSpPr>
        <p:spPr/>
        <p:txBody>
          <a:bodyPr/>
          <a:lstStyle/>
          <a:p>
            <a:r>
              <a:rPr lang="en-US" dirty="0" smtClean="0"/>
              <a:t>Work is performed on queues</a:t>
            </a:r>
          </a:p>
          <a:p>
            <a:pPr lvl="1"/>
            <a:r>
              <a:rPr lang="en-US" dirty="0" smtClean="0"/>
              <a:t>Queues run asynchronously to each other</a:t>
            </a:r>
          </a:p>
          <a:p>
            <a:pPr lvl="1"/>
            <a:r>
              <a:rPr lang="en-US" dirty="0" smtClean="0"/>
              <a:t>Queues have different capabilities</a:t>
            </a:r>
          </a:p>
          <a:p>
            <a:pPr lvl="2"/>
            <a:r>
              <a:rPr lang="en-US" dirty="0" smtClean="0"/>
              <a:t>Graphics, compute, DMA operations</a:t>
            </a:r>
          </a:p>
          <a:p>
            <a:pPr lvl="2"/>
            <a:r>
              <a:rPr lang="en-US" dirty="0" smtClean="0"/>
              <a:t>Property of physical device</a:t>
            </a:r>
            <a:endParaRPr lang="en-US" dirty="0"/>
          </a:p>
        </p:txBody>
      </p:sp>
    </p:spTree>
    <p:extLst>
      <p:ext uri="{BB962C8B-B14F-4D97-AF65-F5344CB8AC3E}">
        <p14:creationId xmlns:p14="http://schemas.microsoft.com/office/powerpoint/2010/main" val="31118947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Queues</a:t>
            </a:r>
            <a:endParaRPr lang="en-US" dirty="0"/>
          </a:p>
        </p:txBody>
      </p:sp>
      <p:sp>
        <p:nvSpPr>
          <p:cNvPr id="3" name="Content Placeholder 2"/>
          <p:cNvSpPr>
            <a:spLocks noGrp="1"/>
          </p:cNvSpPr>
          <p:nvPr>
            <p:ph idx="1"/>
          </p:nvPr>
        </p:nvSpPr>
        <p:spPr/>
        <p:txBody>
          <a:bodyPr/>
          <a:lstStyle/>
          <a:p>
            <a:r>
              <a:rPr lang="en-US" dirty="0" smtClean="0"/>
              <a:t>Get queue handle from the device</a:t>
            </a:r>
          </a:p>
          <a:p>
            <a:endParaRPr lang="en-US" dirty="0"/>
          </a:p>
          <a:p>
            <a:endParaRPr lang="en-US" dirty="0" smtClean="0"/>
          </a:p>
          <a:p>
            <a:r>
              <a:rPr lang="en-US" dirty="0" smtClean="0"/>
              <a:t>Queues are represented as members of families</a:t>
            </a:r>
          </a:p>
          <a:p>
            <a:pPr lvl="1"/>
            <a:r>
              <a:rPr lang="en-US" dirty="0" smtClean="0"/>
              <a:t>Each family has specific capabilities</a:t>
            </a:r>
          </a:p>
          <a:p>
            <a:pPr lvl="1"/>
            <a:r>
              <a:rPr lang="en-US" dirty="0" smtClean="0"/>
              <a:t>There is one or more queue in each family</a:t>
            </a:r>
          </a:p>
          <a:p>
            <a:pPr lvl="2"/>
            <a:r>
              <a:rPr lang="en-US" dirty="0" smtClean="0"/>
              <a:t>Family and index are the two parameters above</a:t>
            </a:r>
            <a:endParaRPr lang="en-US" dirty="0"/>
          </a:p>
        </p:txBody>
      </p:sp>
      <p:sp>
        <p:nvSpPr>
          <p:cNvPr id="4" name="TextBox 3"/>
          <p:cNvSpPr txBox="1"/>
          <p:nvPr/>
        </p:nvSpPr>
        <p:spPr bwMode="auto">
          <a:xfrm>
            <a:off x="1270001" y="1733550"/>
            <a:ext cx="4185761" cy="707694"/>
          </a:xfrm>
          <a:prstGeom prst="rect">
            <a:avLst/>
          </a:prstGeom>
          <a:noFill/>
          <a:ln w="3175" algn="ctr">
            <a:noFill/>
            <a:miter lim="800000"/>
            <a:headEnd/>
            <a:tailEnd/>
          </a:ln>
          <a:effectLst/>
        </p:spPr>
        <p:txBody>
          <a:bodyPr wrap="none" rtlCol="0">
            <a:spAutoFit/>
          </a:bodyPr>
          <a:lstStyle/>
          <a:p>
            <a:r>
              <a:rPr lang="en-US" sz="1333" dirty="0" err="1" smtClean="0">
                <a:solidFill>
                  <a:schemeClr val="bg2"/>
                </a:solidFill>
                <a:latin typeface="Courier New" panose="02070309020205020404" pitchFamily="49" charset="0"/>
                <a:cs typeface="Courier New" panose="02070309020205020404" pitchFamily="49" charset="0"/>
              </a:rPr>
              <a:t>VkQueue</a:t>
            </a:r>
            <a:r>
              <a:rPr lang="en-US" sz="1333" dirty="0" smtClean="0">
                <a:solidFill>
                  <a:schemeClr val="bg2"/>
                </a:solidFill>
                <a:latin typeface="Courier New" panose="02070309020205020404" pitchFamily="49" charset="0"/>
                <a:cs typeface="Courier New" panose="02070309020205020404" pitchFamily="49" charset="0"/>
              </a:rPr>
              <a:t> queue</a:t>
            </a:r>
            <a:r>
              <a:rPr lang="en-US" sz="1333" dirty="0">
                <a:solidFill>
                  <a:schemeClr val="bg2"/>
                </a:solidFill>
                <a:latin typeface="Courier New" panose="02070309020205020404" pitchFamily="49" charset="0"/>
                <a:cs typeface="Courier New" panose="02070309020205020404" pitchFamily="49" charset="0"/>
              </a:rPr>
              <a:t>;</a:t>
            </a:r>
          </a:p>
          <a:p>
            <a:endParaRPr lang="en-US" sz="1333" dirty="0">
              <a:solidFill>
                <a:schemeClr val="bg2"/>
              </a:solidFill>
              <a:latin typeface="Courier New" panose="02070309020205020404" pitchFamily="49" charset="0"/>
              <a:cs typeface="Courier New" panose="02070309020205020404" pitchFamily="49" charset="0"/>
            </a:endParaRPr>
          </a:p>
          <a:p>
            <a:r>
              <a:rPr lang="en-US" sz="1333" dirty="0" err="1">
                <a:solidFill>
                  <a:schemeClr val="bg2"/>
                </a:solidFill>
                <a:latin typeface="Courier New" panose="02070309020205020404" pitchFamily="49" charset="0"/>
                <a:cs typeface="Courier New" panose="02070309020205020404" pitchFamily="49" charset="0"/>
              </a:rPr>
              <a:t>vkGetDeviceQueue</a:t>
            </a:r>
            <a:r>
              <a:rPr lang="en-US" sz="1333" dirty="0">
                <a:solidFill>
                  <a:schemeClr val="bg2"/>
                </a:solidFill>
                <a:latin typeface="Courier New" panose="02070309020205020404" pitchFamily="49" charset="0"/>
                <a:cs typeface="Courier New" panose="02070309020205020404" pitchFamily="49" charset="0"/>
              </a:rPr>
              <a:t>(device, 0, 0, &amp;queue);</a:t>
            </a:r>
          </a:p>
        </p:txBody>
      </p:sp>
    </p:spTree>
    <p:extLst>
      <p:ext uri="{BB962C8B-B14F-4D97-AF65-F5344CB8AC3E}">
        <p14:creationId xmlns:p14="http://schemas.microsoft.com/office/powerpoint/2010/main" val="5778149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Command Buffers</a:t>
            </a:r>
            <a:endParaRPr lang="en-US" dirty="0"/>
          </a:p>
        </p:txBody>
      </p:sp>
      <p:sp>
        <p:nvSpPr>
          <p:cNvPr id="3" name="Content Placeholder 2"/>
          <p:cNvSpPr>
            <a:spLocks noGrp="1"/>
          </p:cNvSpPr>
          <p:nvPr>
            <p:ph idx="1"/>
          </p:nvPr>
        </p:nvSpPr>
        <p:spPr/>
        <p:txBody>
          <a:bodyPr/>
          <a:lstStyle/>
          <a:p>
            <a:r>
              <a:rPr lang="en-US" dirty="0" smtClean="0"/>
              <a:t>Commands are sent to a queue in command buffers</a:t>
            </a:r>
          </a:p>
          <a:p>
            <a:endParaRPr lang="en-US" dirty="0"/>
          </a:p>
          <a:p>
            <a:endParaRPr lang="en-US" dirty="0" smtClean="0"/>
          </a:p>
          <a:p>
            <a:r>
              <a:rPr lang="en-US" dirty="0" smtClean="0"/>
              <a:t>Creation parameters include:</a:t>
            </a:r>
          </a:p>
          <a:p>
            <a:pPr lvl="1"/>
            <a:r>
              <a:rPr lang="en-US" dirty="0">
                <a:solidFill>
                  <a:schemeClr val="bg2"/>
                </a:solidFill>
              </a:rPr>
              <a:t>Which queue family </a:t>
            </a:r>
            <a:r>
              <a:rPr lang="en-US" dirty="0" smtClean="0">
                <a:solidFill>
                  <a:schemeClr val="bg2"/>
                </a:solidFill>
              </a:rPr>
              <a:t>it will be submitted to</a:t>
            </a:r>
            <a:endParaRPr lang="en-US" dirty="0">
              <a:solidFill>
                <a:schemeClr val="bg2"/>
              </a:solidFill>
            </a:endParaRPr>
          </a:p>
          <a:p>
            <a:pPr lvl="1"/>
            <a:r>
              <a:rPr lang="en-US" dirty="0" smtClean="0">
                <a:solidFill>
                  <a:schemeClr val="bg2"/>
                </a:solidFill>
              </a:rPr>
              <a:t>How </a:t>
            </a:r>
            <a:r>
              <a:rPr lang="en-US" dirty="0">
                <a:solidFill>
                  <a:schemeClr val="bg2"/>
                </a:solidFill>
              </a:rPr>
              <a:t>aggressively drivers should </a:t>
            </a:r>
            <a:r>
              <a:rPr lang="en-US" dirty="0" smtClean="0">
                <a:solidFill>
                  <a:schemeClr val="bg2"/>
                </a:solidFill>
              </a:rPr>
              <a:t>optimize?</a:t>
            </a:r>
            <a:endParaRPr lang="en-US" dirty="0">
              <a:solidFill>
                <a:schemeClr val="bg2"/>
              </a:solidFill>
            </a:endParaRPr>
          </a:p>
          <a:p>
            <a:pPr lvl="1"/>
            <a:r>
              <a:rPr lang="en-US" dirty="0">
                <a:solidFill>
                  <a:schemeClr val="bg2"/>
                </a:solidFill>
              </a:rPr>
              <a:t>etc.</a:t>
            </a:r>
          </a:p>
          <a:p>
            <a:pPr lvl="1"/>
            <a:endParaRPr lang="en-US" dirty="0" smtClean="0"/>
          </a:p>
          <a:p>
            <a:pPr lvl="1"/>
            <a:endParaRPr lang="en-US" dirty="0"/>
          </a:p>
        </p:txBody>
      </p:sp>
      <p:sp>
        <p:nvSpPr>
          <p:cNvPr id="4" name="TextBox 3"/>
          <p:cNvSpPr txBox="1"/>
          <p:nvPr/>
        </p:nvSpPr>
        <p:spPr bwMode="auto">
          <a:xfrm>
            <a:off x="1270001" y="1666875"/>
            <a:ext cx="5211683" cy="912814"/>
          </a:xfrm>
          <a:prstGeom prst="rect">
            <a:avLst/>
          </a:prstGeom>
          <a:noFill/>
          <a:ln w="3175" algn="ctr">
            <a:noFill/>
            <a:miter lim="800000"/>
            <a:headEnd/>
            <a:tailEnd/>
          </a:ln>
          <a:effectLst/>
        </p:spPr>
        <p:txBody>
          <a:bodyPr wrap="none" rtlCol="0">
            <a:spAutoFit/>
          </a:bodyPr>
          <a:lstStyle/>
          <a:p>
            <a:r>
              <a:rPr lang="en-US" sz="1333" dirty="0" err="1" smtClean="0">
                <a:solidFill>
                  <a:schemeClr val="bg2"/>
                </a:solidFill>
                <a:latin typeface="Courier New" panose="02070309020205020404" pitchFamily="49" charset="0"/>
                <a:cs typeface="Courier New" panose="02070309020205020404" pitchFamily="49" charset="0"/>
              </a:rPr>
              <a:t>VkCmdBufferCreateInfo</a:t>
            </a:r>
            <a:r>
              <a:rPr lang="en-US" sz="1333" dirty="0" smtClean="0">
                <a:solidFill>
                  <a:schemeClr val="bg2"/>
                </a:solidFill>
                <a:latin typeface="Courier New" panose="02070309020205020404" pitchFamily="49" charset="0"/>
                <a:cs typeface="Courier New" panose="02070309020205020404" pitchFamily="49" charset="0"/>
              </a:rPr>
              <a:t> info</a:t>
            </a:r>
            <a:r>
              <a:rPr lang="en-US" sz="1333" dirty="0">
                <a:solidFill>
                  <a:schemeClr val="bg2"/>
                </a:solidFill>
                <a:latin typeface="Courier New" panose="02070309020205020404" pitchFamily="49" charset="0"/>
                <a:cs typeface="Courier New" panose="02070309020205020404" pitchFamily="49" charset="0"/>
              </a:rPr>
              <a:t>;</a:t>
            </a:r>
          </a:p>
          <a:p>
            <a:r>
              <a:rPr lang="en-US" sz="1333" dirty="0" err="1" smtClean="0">
                <a:solidFill>
                  <a:schemeClr val="bg2"/>
                </a:solidFill>
                <a:latin typeface="Courier New" panose="02070309020205020404" pitchFamily="49" charset="0"/>
                <a:cs typeface="Courier New" panose="02070309020205020404" pitchFamily="49" charset="0"/>
              </a:rPr>
              <a:t>VkCmdBuffer</a:t>
            </a:r>
            <a:r>
              <a:rPr lang="en-US" sz="1333" dirty="0" smtClean="0">
                <a:solidFill>
                  <a:schemeClr val="bg2"/>
                </a:solidFill>
                <a:latin typeface="Courier New" panose="02070309020205020404" pitchFamily="49" charset="0"/>
                <a:cs typeface="Courier New" panose="02070309020205020404" pitchFamily="49" charset="0"/>
              </a:rPr>
              <a:t> </a:t>
            </a:r>
            <a:r>
              <a:rPr lang="en-US" sz="1333" dirty="0" err="1" smtClean="0">
                <a:solidFill>
                  <a:schemeClr val="bg2"/>
                </a:solidFill>
                <a:latin typeface="Courier New" panose="02070309020205020404" pitchFamily="49" charset="0"/>
                <a:cs typeface="Courier New" panose="02070309020205020404" pitchFamily="49" charset="0"/>
              </a:rPr>
              <a:t>cmdBuffer</a:t>
            </a:r>
            <a:r>
              <a:rPr lang="en-US" sz="1333" dirty="0">
                <a:solidFill>
                  <a:schemeClr val="bg2"/>
                </a:solidFill>
                <a:latin typeface="Courier New" panose="02070309020205020404" pitchFamily="49" charset="0"/>
                <a:cs typeface="Courier New" panose="02070309020205020404" pitchFamily="49" charset="0"/>
              </a:rPr>
              <a:t>;</a:t>
            </a:r>
          </a:p>
          <a:p>
            <a:endParaRPr lang="en-US" sz="1333" dirty="0">
              <a:solidFill>
                <a:schemeClr val="bg2"/>
              </a:solidFill>
              <a:latin typeface="Courier New" panose="02070309020205020404" pitchFamily="49" charset="0"/>
              <a:cs typeface="Courier New" panose="02070309020205020404" pitchFamily="49" charset="0"/>
            </a:endParaRPr>
          </a:p>
          <a:p>
            <a:r>
              <a:rPr lang="en-US" sz="1333" dirty="0" err="1">
                <a:solidFill>
                  <a:schemeClr val="bg2"/>
                </a:solidFill>
                <a:latin typeface="Courier New" panose="02070309020205020404" pitchFamily="49" charset="0"/>
                <a:cs typeface="Courier New" panose="02070309020205020404" pitchFamily="49" charset="0"/>
              </a:rPr>
              <a:t>vkCreateCommandBuffer</a:t>
            </a:r>
            <a:r>
              <a:rPr lang="en-US" sz="1333" dirty="0">
                <a:solidFill>
                  <a:schemeClr val="bg2"/>
                </a:solidFill>
                <a:latin typeface="Courier New" panose="02070309020205020404" pitchFamily="49" charset="0"/>
                <a:cs typeface="Courier New" panose="02070309020205020404" pitchFamily="49" charset="0"/>
              </a:rPr>
              <a:t>(device, &amp;info, &amp;</a:t>
            </a:r>
            <a:r>
              <a:rPr lang="en-US" sz="1333" dirty="0" err="1">
                <a:solidFill>
                  <a:schemeClr val="bg2"/>
                </a:solidFill>
                <a:latin typeface="Courier New" panose="02070309020205020404" pitchFamily="49" charset="0"/>
                <a:cs typeface="Courier New" panose="02070309020205020404" pitchFamily="49" charset="0"/>
              </a:rPr>
              <a:t>cmdBuffer</a:t>
            </a:r>
            <a:r>
              <a:rPr lang="en-US" sz="1333" dirty="0">
                <a:solidFill>
                  <a:schemeClr val="bg2"/>
                </a:solidFill>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8966404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Command Buffers</a:t>
            </a:r>
            <a:endParaRPr lang="en-US" dirty="0"/>
          </a:p>
        </p:txBody>
      </p:sp>
      <p:sp>
        <p:nvSpPr>
          <p:cNvPr id="3" name="Content Placeholder 2"/>
          <p:cNvSpPr>
            <a:spLocks noGrp="1"/>
          </p:cNvSpPr>
          <p:nvPr>
            <p:ph idx="1"/>
          </p:nvPr>
        </p:nvSpPr>
        <p:spPr/>
        <p:txBody>
          <a:bodyPr/>
          <a:lstStyle/>
          <a:p>
            <a:r>
              <a:rPr lang="en-US" dirty="0" smtClean="0"/>
              <a:t>Commands are inserted into command buffers</a:t>
            </a:r>
          </a:p>
          <a:p>
            <a:pPr lvl="3"/>
            <a:endParaRPr lang="en-US" dirty="0" smtClean="0"/>
          </a:p>
          <a:p>
            <a:pPr lvl="3"/>
            <a:endParaRPr lang="en-US" dirty="0"/>
          </a:p>
          <a:p>
            <a:endParaRPr lang="en-US" dirty="0" smtClean="0"/>
          </a:p>
          <a:p>
            <a:pPr lvl="3"/>
            <a:endParaRPr lang="en-US" dirty="0" smtClean="0"/>
          </a:p>
          <a:p>
            <a:r>
              <a:rPr lang="en-US" dirty="0" smtClean="0"/>
              <a:t>Driver heavy lifting happens here</a:t>
            </a:r>
          </a:p>
          <a:p>
            <a:pPr lvl="1"/>
            <a:r>
              <a:rPr lang="en-US" dirty="0" smtClean="0"/>
              <a:t>State validation, optimization, etc.</a:t>
            </a:r>
          </a:p>
        </p:txBody>
      </p:sp>
      <p:sp>
        <p:nvSpPr>
          <p:cNvPr id="5" name="TextBox 4"/>
          <p:cNvSpPr txBox="1"/>
          <p:nvPr/>
        </p:nvSpPr>
        <p:spPr bwMode="auto">
          <a:xfrm>
            <a:off x="1270000" y="1600201"/>
            <a:ext cx="3877985" cy="1528175"/>
          </a:xfrm>
          <a:prstGeom prst="rect">
            <a:avLst/>
          </a:prstGeom>
          <a:noFill/>
          <a:ln w="3175" algn="ctr">
            <a:noFill/>
            <a:miter lim="800000"/>
            <a:headEnd/>
            <a:tailEnd/>
          </a:ln>
          <a:effectLst/>
        </p:spPr>
        <p:txBody>
          <a:bodyPr wrap="none" rtlCol="0">
            <a:spAutoFit/>
          </a:bodyPr>
          <a:lstStyle/>
          <a:p>
            <a:r>
              <a:rPr lang="en-US" sz="1333" dirty="0" err="1" smtClean="0">
                <a:solidFill>
                  <a:schemeClr val="bg2"/>
                </a:solidFill>
                <a:latin typeface="Courier New" panose="02070309020205020404" pitchFamily="49" charset="0"/>
                <a:cs typeface="Courier New" panose="02070309020205020404" pitchFamily="49" charset="0"/>
              </a:rPr>
              <a:t>VkCmdBufferBeginInfo</a:t>
            </a:r>
            <a:r>
              <a:rPr lang="en-US" sz="1333" dirty="0" smtClean="0">
                <a:solidFill>
                  <a:schemeClr val="bg2"/>
                </a:solidFill>
                <a:latin typeface="Courier New" panose="02070309020205020404" pitchFamily="49" charset="0"/>
                <a:cs typeface="Courier New" panose="02070309020205020404" pitchFamily="49" charset="0"/>
              </a:rPr>
              <a:t> info </a:t>
            </a:r>
            <a:r>
              <a:rPr lang="en-US" sz="1333" dirty="0">
                <a:solidFill>
                  <a:schemeClr val="bg2"/>
                </a:solidFill>
                <a:latin typeface="Courier New" panose="02070309020205020404" pitchFamily="49" charset="0"/>
                <a:cs typeface="Courier New" panose="02070309020205020404" pitchFamily="49" charset="0"/>
              </a:rPr>
              <a:t>= { ... };</a:t>
            </a:r>
          </a:p>
          <a:p>
            <a:r>
              <a:rPr lang="en-US" sz="1333" dirty="0" err="1">
                <a:solidFill>
                  <a:schemeClr val="bg2"/>
                </a:solidFill>
                <a:latin typeface="Courier New" panose="02070309020205020404" pitchFamily="49" charset="0"/>
                <a:cs typeface="Courier New" panose="02070309020205020404" pitchFamily="49" charset="0"/>
              </a:rPr>
              <a:t>vkBeginCommandBuffer</a:t>
            </a:r>
            <a:r>
              <a:rPr lang="en-US" sz="1333" dirty="0">
                <a:solidFill>
                  <a:schemeClr val="bg2"/>
                </a:solidFill>
                <a:latin typeface="Courier New" panose="02070309020205020404" pitchFamily="49" charset="0"/>
                <a:cs typeface="Courier New" panose="02070309020205020404" pitchFamily="49" charset="0"/>
              </a:rPr>
              <a:t>(</a:t>
            </a:r>
            <a:r>
              <a:rPr lang="en-US" sz="1333" dirty="0" err="1">
                <a:solidFill>
                  <a:schemeClr val="bg2"/>
                </a:solidFill>
                <a:latin typeface="Courier New" panose="02070309020205020404" pitchFamily="49" charset="0"/>
                <a:cs typeface="Courier New" panose="02070309020205020404" pitchFamily="49" charset="0"/>
              </a:rPr>
              <a:t>cmdBuf</a:t>
            </a:r>
            <a:r>
              <a:rPr lang="en-US" sz="1333" dirty="0">
                <a:solidFill>
                  <a:schemeClr val="bg2"/>
                </a:solidFill>
                <a:latin typeface="Courier New" panose="02070309020205020404" pitchFamily="49" charset="0"/>
                <a:cs typeface="Courier New" panose="02070309020205020404" pitchFamily="49" charset="0"/>
              </a:rPr>
              <a:t>, &amp;info);</a:t>
            </a:r>
          </a:p>
          <a:p>
            <a:endParaRPr lang="en-US" sz="1333" dirty="0">
              <a:solidFill>
                <a:schemeClr val="bg2"/>
              </a:solidFill>
              <a:latin typeface="Courier New" panose="02070309020205020404" pitchFamily="49" charset="0"/>
              <a:cs typeface="Courier New" panose="02070309020205020404" pitchFamily="49" charset="0"/>
            </a:endParaRPr>
          </a:p>
          <a:p>
            <a:r>
              <a:rPr lang="en-US" sz="1333" dirty="0" err="1">
                <a:solidFill>
                  <a:schemeClr val="bg2"/>
                </a:solidFill>
                <a:latin typeface="Courier New" panose="02070309020205020404" pitchFamily="49" charset="0"/>
                <a:cs typeface="Courier New" panose="02070309020205020404" pitchFamily="49" charset="0"/>
              </a:rPr>
              <a:t>vkCmdDoThisThing</a:t>
            </a:r>
            <a:r>
              <a:rPr lang="en-US" sz="1333" dirty="0">
                <a:solidFill>
                  <a:schemeClr val="bg2"/>
                </a:solidFill>
                <a:latin typeface="Courier New" panose="02070309020205020404" pitchFamily="49" charset="0"/>
                <a:cs typeface="Courier New" panose="02070309020205020404" pitchFamily="49" charset="0"/>
              </a:rPr>
              <a:t>(</a:t>
            </a:r>
            <a:r>
              <a:rPr lang="en-US" sz="1333" dirty="0" err="1">
                <a:solidFill>
                  <a:schemeClr val="bg2"/>
                </a:solidFill>
                <a:latin typeface="Courier New" panose="02070309020205020404" pitchFamily="49" charset="0"/>
                <a:cs typeface="Courier New" panose="02070309020205020404" pitchFamily="49" charset="0"/>
              </a:rPr>
              <a:t>cmdBuf</a:t>
            </a:r>
            <a:r>
              <a:rPr lang="en-US" sz="1333" dirty="0">
                <a:solidFill>
                  <a:schemeClr val="bg2"/>
                </a:solidFill>
                <a:latin typeface="Courier New" panose="02070309020205020404" pitchFamily="49" charset="0"/>
                <a:cs typeface="Courier New" panose="02070309020205020404" pitchFamily="49" charset="0"/>
              </a:rPr>
              <a:t>, ...);</a:t>
            </a:r>
          </a:p>
          <a:p>
            <a:r>
              <a:rPr lang="en-US" sz="1333" dirty="0" err="1">
                <a:solidFill>
                  <a:schemeClr val="bg2"/>
                </a:solidFill>
                <a:latin typeface="Courier New" panose="02070309020205020404" pitchFamily="49" charset="0"/>
                <a:cs typeface="Courier New" panose="02070309020205020404" pitchFamily="49" charset="0"/>
              </a:rPr>
              <a:t>vkCmdDoSomeOtherThing</a:t>
            </a:r>
            <a:r>
              <a:rPr lang="en-US" sz="1333" dirty="0">
                <a:solidFill>
                  <a:schemeClr val="bg2"/>
                </a:solidFill>
                <a:latin typeface="Courier New" panose="02070309020205020404" pitchFamily="49" charset="0"/>
                <a:cs typeface="Courier New" panose="02070309020205020404" pitchFamily="49" charset="0"/>
              </a:rPr>
              <a:t>(</a:t>
            </a:r>
            <a:r>
              <a:rPr lang="en-US" sz="1333" dirty="0" err="1">
                <a:solidFill>
                  <a:schemeClr val="bg2"/>
                </a:solidFill>
                <a:latin typeface="Courier New" panose="02070309020205020404" pitchFamily="49" charset="0"/>
                <a:cs typeface="Courier New" panose="02070309020205020404" pitchFamily="49" charset="0"/>
              </a:rPr>
              <a:t>cmdBuf</a:t>
            </a:r>
            <a:r>
              <a:rPr lang="en-US" sz="1333" dirty="0">
                <a:solidFill>
                  <a:schemeClr val="bg2"/>
                </a:solidFill>
                <a:latin typeface="Courier New" panose="02070309020205020404" pitchFamily="49" charset="0"/>
                <a:cs typeface="Courier New" panose="02070309020205020404" pitchFamily="49" charset="0"/>
              </a:rPr>
              <a:t>, ...);</a:t>
            </a:r>
          </a:p>
          <a:p>
            <a:endParaRPr lang="en-US" sz="1333" dirty="0">
              <a:solidFill>
                <a:schemeClr val="bg2"/>
              </a:solidFill>
              <a:latin typeface="Courier New" panose="02070309020205020404" pitchFamily="49" charset="0"/>
              <a:cs typeface="Courier New" panose="02070309020205020404" pitchFamily="49" charset="0"/>
            </a:endParaRPr>
          </a:p>
          <a:p>
            <a:r>
              <a:rPr lang="en-US" sz="1333" dirty="0" err="1">
                <a:solidFill>
                  <a:schemeClr val="bg2"/>
                </a:solidFill>
                <a:latin typeface="Courier New" panose="02070309020205020404" pitchFamily="49" charset="0"/>
                <a:cs typeface="Courier New" panose="02070309020205020404" pitchFamily="49" charset="0"/>
              </a:rPr>
              <a:t>vkEndCommandBuffer</a:t>
            </a:r>
            <a:r>
              <a:rPr lang="en-US" sz="1333" dirty="0">
                <a:solidFill>
                  <a:schemeClr val="bg2"/>
                </a:solidFill>
                <a:latin typeface="Courier New" panose="02070309020205020404" pitchFamily="49" charset="0"/>
                <a:cs typeface="Courier New" panose="02070309020205020404" pitchFamily="49" charset="0"/>
              </a:rPr>
              <a:t>(</a:t>
            </a:r>
            <a:r>
              <a:rPr lang="en-US" sz="1333" dirty="0" err="1">
                <a:solidFill>
                  <a:schemeClr val="bg2"/>
                </a:solidFill>
                <a:latin typeface="Courier New" panose="02070309020205020404" pitchFamily="49" charset="0"/>
                <a:cs typeface="Courier New" panose="02070309020205020404" pitchFamily="49" charset="0"/>
              </a:rPr>
              <a:t>cmdBuf</a:t>
            </a:r>
            <a:r>
              <a:rPr lang="en-US" sz="1333" dirty="0">
                <a:solidFill>
                  <a:schemeClr val="bg2"/>
                </a:solidFill>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29073578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Pipelines</a:t>
            </a:r>
            <a:endParaRPr lang="en-US" dirty="0"/>
          </a:p>
        </p:txBody>
      </p:sp>
      <p:sp>
        <p:nvSpPr>
          <p:cNvPr id="3" name="Content Placeholder 2"/>
          <p:cNvSpPr>
            <a:spLocks noGrp="1"/>
          </p:cNvSpPr>
          <p:nvPr>
            <p:ph idx="1"/>
          </p:nvPr>
        </p:nvSpPr>
        <p:spPr/>
        <p:txBody>
          <a:bodyPr/>
          <a:lstStyle/>
          <a:p>
            <a:r>
              <a:rPr lang="en-US" dirty="0" smtClean="0"/>
              <a:t>Pipelines contain most state</a:t>
            </a:r>
          </a:p>
          <a:p>
            <a:pPr lvl="1"/>
            <a:r>
              <a:rPr lang="en-US" dirty="0" smtClean="0"/>
              <a:t>Compiled up front, used in command buffers</a:t>
            </a:r>
          </a:p>
          <a:p>
            <a:pPr lvl="1"/>
            <a:endParaRPr lang="en-US" dirty="0"/>
          </a:p>
          <a:p>
            <a:pPr lvl="1"/>
            <a:endParaRPr lang="en-US" dirty="0" smtClean="0"/>
          </a:p>
          <a:p>
            <a:pPr lvl="1"/>
            <a:r>
              <a:rPr lang="en-US" dirty="0" smtClean="0"/>
              <a:t>Contains compiled </a:t>
            </a:r>
            <a:r>
              <a:rPr lang="en-US" dirty="0" err="1" smtClean="0"/>
              <a:t>shaders</a:t>
            </a:r>
            <a:r>
              <a:rPr lang="en-US" dirty="0" smtClean="0"/>
              <a:t>, blend, </a:t>
            </a:r>
            <a:r>
              <a:rPr lang="en-US" dirty="0" err="1" smtClean="0"/>
              <a:t>multisample</a:t>
            </a:r>
            <a:r>
              <a:rPr lang="en-US" dirty="0" smtClean="0"/>
              <a:t>, etc.</a:t>
            </a:r>
          </a:p>
          <a:p>
            <a:pPr lvl="1"/>
            <a:r>
              <a:rPr lang="en-US" dirty="0" smtClean="0"/>
              <a:t>Pipelines can be serialized into a cache</a:t>
            </a:r>
          </a:p>
          <a:p>
            <a:pPr lvl="2"/>
            <a:r>
              <a:rPr lang="en-US" dirty="0" smtClean="0"/>
              <a:t>Improves application load time</a:t>
            </a:r>
            <a:endParaRPr lang="en-US" dirty="0"/>
          </a:p>
        </p:txBody>
      </p:sp>
      <p:sp>
        <p:nvSpPr>
          <p:cNvPr id="4" name="TextBox 3"/>
          <p:cNvSpPr txBox="1"/>
          <p:nvPr/>
        </p:nvSpPr>
        <p:spPr bwMode="auto">
          <a:xfrm>
            <a:off x="1270000" y="2047875"/>
            <a:ext cx="6545382" cy="912814"/>
          </a:xfrm>
          <a:prstGeom prst="rect">
            <a:avLst/>
          </a:prstGeom>
          <a:noFill/>
          <a:ln w="3175" algn="ctr">
            <a:noFill/>
            <a:miter lim="800000"/>
            <a:headEnd/>
            <a:tailEnd/>
          </a:ln>
          <a:effectLst/>
        </p:spPr>
        <p:txBody>
          <a:bodyPr wrap="none" rtlCol="0">
            <a:spAutoFit/>
          </a:bodyPr>
          <a:lstStyle/>
          <a:p>
            <a:r>
              <a:rPr lang="en-US" sz="1333" dirty="0" err="1" smtClean="0">
                <a:solidFill>
                  <a:schemeClr val="bg2"/>
                </a:solidFill>
                <a:latin typeface="Courier New" panose="02070309020205020404" pitchFamily="49" charset="0"/>
                <a:cs typeface="Courier New" panose="02070309020205020404" pitchFamily="49" charset="0"/>
              </a:rPr>
              <a:t>VkGraphicsPipelineCreateInfo</a:t>
            </a:r>
            <a:r>
              <a:rPr lang="en-US" sz="1333" dirty="0" smtClean="0">
                <a:solidFill>
                  <a:schemeClr val="bg2"/>
                </a:solidFill>
                <a:latin typeface="Courier New" panose="02070309020205020404" pitchFamily="49" charset="0"/>
                <a:cs typeface="Courier New" panose="02070309020205020404" pitchFamily="49" charset="0"/>
              </a:rPr>
              <a:t> info </a:t>
            </a:r>
            <a:r>
              <a:rPr lang="en-US" sz="1333" dirty="0">
                <a:solidFill>
                  <a:schemeClr val="bg2"/>
                </a:solidFill>
                <a:latin typeface="Courier New" panose="02070309020205020404" pitchFamily="49" charset="0"/>
                <a:cs typeface="Courier New" panose="02070309020205020404" pitchFamily="49" charset="0"/>
              </a:rPr>
              <a:t>= { ... };</a:t>
            </a:r>
          </a:p>
          <a:p>
            <a:r>
              <a:rPr lang="en-US" sz="1333" dirty="0" err="1" smtClean="0">
                <a:solidFill>
                  <a:schemeClr val="bg2"/>
                </a:solidFill>
                <a:latin typeface="Courier New" panose="02070309020205020404" pitchFamily="49" charset="0"/>
                <a:cs typeface="Courier New" panose="02070309020205020404" pitchFamily="49" charset="0"/>
              </a:rPr>
              <a:t>VkPipeline</a:t>
            </a:r>
            <a:r>
              <a:rPr lang="en-US" sz="1333" dirty="0" smtClean="0">
                <a:solidFill>
                  <a:schemeClr val="bg2"/>
                </a:solidFill>
                <a:latin typeface="Courier New" panose="02070309020205020404" pitchFamily="49" charset="0"/>
                <a:cs typeface="Courier New" panose="02070309020205020404" pitchFamily="49" charset="0"/>
              </a:rPr>
              <a:t> </a:t>
            </a:r>
            <a:r>
              <a:rPr lang="en-US" sz="1333" dirty="0">
                <a:solidFill>
                  <a:schemeClr val="bg2"/>
                </a:solidFill>
                <a:latin typeface="Courier New" panose="02070309020205020404" pitchFamily="49" charset="0"/>
                <a:cs typeface="Courier New" panose="02070309020205020404" pitchFamily="49" charset="0"/>
              </a:rPr>
              <a:t>pipeline;</a:t>
            </a:r>
          </a:p>
          <a:p>
            <a:endParaRPr lang="en-US" sz="1333" dirty="0">
              <a:solidFill>
                <a:schemeClr val="bg2"/>
              </a:solidFill>
              <a:latin typeface="Courier New" panose="02070309020205020404" pitchFamily="49" charset="0"/>
              <a:cs typeface="Courier New" panose="02070309020205020404" pitchFamily="49" charset="0"/>
            </a:endParaRPr>
          </a:p>
          <a:p>
            <a:r>
              <a:rPr lang="en-US" sz="1333" dirty="0" err="1" smtClean="0">
                <a:solidFill>
                  <a:schemeClr val="bg2"/>
                </a:solidFill>
                <a:latin typeface="Courier New" panose="02070309020205020404" pitchFamily="49" charset="0"/>
                <a:cs typeface="Courier New" panose="02070309020205020404" pitchFamily="49" charset="0"/>
              </a:rPr>
              <a:t>vkCreateGraphicsPipelines</a:t>
            </a:r>
            <a:r>
              <a:rPr lang="en-US" sz="1333" dirty="0" smtClean="0">
                <a:solidFill>
                  <a:schemeClr val="bg2"/>
                </a:solidFill>
                <a:latin typeface="Courier New" panose="02070309020205020404" pitchFamily="49" charset="0"/>
                <a:cs typeface="Courier New" panose="02070309020205020404" pitchFamily="49" charset="0"/>
              </a:rPr>
              <a:t>(device</a:t>
            </a:r>
            <a:r>
              <a:rPr lang="en-US" sz="1333" dirty="0">
                <a:solidFill>
                  <a:schemeClr val="bg2"/>
                </a:solidFill>
                <a:latin typeface="Courier New" panose="02070309020205020404" pitchFamily="49" charset="0"/>
                <a:cs typeface="Courier New" panose="02070309020205020404" pitchFamily="49" charset="0"/>
              </a:rPr>
              <a:t>, </a:t>
            </a:r>
            <a:r>
              <a:rPr lang="en-US" sz="1333" dirty="0" smtClean="0">
                <a:solidFill>
                  <a:schemeClr val="bg2"/>
                </a:solidFill>
                <a:latin typeface="Courier New" panose="02070309020205020404" pitchFamily="49" charset="0"/>
                <a:cs typeface="Courier New" panose="02070309020205020404" pitchFamily="49" charset="0"/>
              </a:rPr>
              <a:t>cache, 1, &amp;info</a:t>
            </a:r>
            <a:r>
              <a:rPr lang="en-US" sz="1333" dirty="0">
                <a:solidFill>
                  <a:schemeClr val="bg2"/>
                </a:solidFill>
                <a:latin typeface="Courier New" panose="02070309020205020404" pitchFamily="49" charset="0"/>
                <a:cs typeface="Courier New" panose="02070309020205020404" pitchFamily="49" charset="0"/>
              </a:rPr>
              <a:t>, &amp;pipeline);</a:t>
            </a:r>
          </a:p>
        </p:txBody>
      </p:sp>
    </p:spTree>
    <p:extLst>
      <p:ext uri="{BB962C8B-B14F-4D97-AF65-F5344CB8AC3E}">
        <p14:creationId xmlns:p14="http://schemas.microsoft.com/office/powerpoint/2010/main" val="8140916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Shaders</a:t>
            </a:r>
            <a:endParaRPr lang="en-US" dirty="0"/>
          </a:p>
        </p:txBody>
      </p:sp>
      <p:sp>
        <p:nvSpPr>
          <p:cNvPr id="3" name="Content Placeholder 2"/>
          <p:cNvSpPr>
            <a:spLocks noGrp="1"/>
          </p:cNvSpPr>
          <p:nvPr>
            <p:ph idx="1"/>
          </p:nvPr>
        </p:nvSpPr>
        <p:spPr/>
        <p:txBody>
          <a:bodyPr/>
          <a:lstStyle/>
          <a:p>
            <a:r>
              <a:rPr lang="en-US" dirty="0" err="1" smtClean="0"/>
              <a:t>Shaders</a:t>
            </a:r>
            <a:r>
              <a:rPr lang="en-US" dirty="0" smtClean="0"/>
              <a:t> are compiled up front</a:t>
            </a:r>
            <a:endParaRPr lang="en-US" dirty="0"/>
          </a:p>
          <a:p>
            <a:endParaRPr lang="en-US" dirty="0" smtClean="0"/>
          </a:p>
          <a:p>
            <a:endParaRPr lang="en-US" dirty="0"/>
          </a:p>
          <a:p>
            <a:r>
              <a:rPr lang="en-US" dirty="0" smtClean="0"/>
              <a:t>Primary (only) shading language for Vulkan is SPIR-V</a:t>
            </a:r>
          </a:p>
          <a:p>
            <a:pPr lvl="1"/>
            <a:r>
              <a:rPr lang="en-US" dirty="0" smtClean="0"/>
              <a:t>Vendor neutral binary intermediate form</a:t>
            </a:r>
          </a:p>
          <a:p>
            <a:pPr lvl="1"/>
            <a:r>
              <a:rPr lang="en-US" dirty="0" smtClean="0"/>
              <a:t>Same SPIR-V as used in </a:t>
            </a:r>
            <a:r>
              <a:rPr lang="en-US" dirty="0" err="1" smtClean="0"/>
              <a:t>OpenCL</a:t>
            </a:r>
            <a:r>
              <a:rPr lang="en-US" dirty="0" smtClean="0"/>
              <a:t> 2.1</a:t>
            </a:r>
          </a:p>
          <a:p>
            <a:pPr lvl="1"/>
            <a:r>
              <a:rPr lang="en-US" dirty="0" smtClean="0"/>
              <a:t>Reference GLSL -&gt; SPIR-V compiler available</a:t>
            </a:r>
            <a:endParaRPr lang="en-US" dirty="0"/>
          </a:p>
        </p:txBody>
      </p:sp>
      <p:sp>
        <p:nvSpPr>
          <p:cNvPr id="4" name="TextBox 3"/>
          <p:cNvSpPr txBox="1"/>
          <p:nvPr/>
        </p:nvSpPr>
        <p:spPr bwMode="auto">
          <a:xfrm>
            <a:off x="1270001" y="1562100"/>
            <a:ext cx="4185761" cy="912814"/>
          </a:xfrm>
          <a:prstGeom prst="rect">
            <a:avLst/>
          </a:prstGeom>
          <a:noFill/>
          <a:ln w="3175" algn="ctr">
            <a:noFill/>
            <a:miter lim="800000"/>
            <a:headEnd/>
            <a:tailEnd/>
          </a:ln>
          <a:effectLst/>
        </p:spPr>
        <p:txBody>
          <a:bodyPr wrap="none" rtlCol="0">
            <a:spAutoFit/>
          </a:bodyPr>
          <a:lstStyle/>
          <a:p>
            <a:r>
              <a:rPr lang="en-US" sz="1333" dirty="0" err="1" smtClean="0">
                <a:solidFill>
                  <a:schemeClr val="bg2"/>
                </a:solidFill>
                <a:latin typeface="Courier New" panose="02070309020205020404" pitchFamily="49" charset="0"/>
                <a:cs typeface="Courier New" panose="02070309020205020404" pitchFamily="49" charset="0"/>
              </a:rPr>
              <a:t>VkShaderCreateInfo</a:t>
            </a:r>
            <a:r>
              <a:rPr lang="en-US" sz="1333" dirty="0" smtClean="0">
                <a:solidFill>
                  <a:schemeClr val="bg2"/>
                </a:solidFill>
                <a:latin typeface="Courier New" panose="02070309020205020404" pitchFamily="49" charset="0"/>
                <a:cs typeface="Courier New" panose="02070309020205020404" pitchFamily="49" charset="0"/>
              </a:rPr>
              <a:t> info </a:t>
            </a:r>
            <a:r>
              <a:rPr lang="en-US" sz="1333" dirty="0">
                <a:solidFill>
                  <a:schemeClr val="bg2"/>
                </a:solidFill>
                <a:latin typeface="Courier New" panose="02070309020205020404" pitchFamily="49" charset="0"/>
                <a:cs typeface="Courier New" panose="02070309020205020404" pitchFamily="49" charset="0"/>
              </a:rPr>
              <a:t>= { ... };</a:t>
            </a:r>
          </a:p>
          <a:p>
            <a:r>
              <a:rPr lang="en-US" sz="1333" dirty="0" err="1" smtClean="0">
                <a:solidFill>
                  <a:schemeClr val="bg2"/>
                </a:solidFill>
                <a:latin typeface="Courier New" panose="02070309020205020404" pitchFamily="49" charset="0"/>
                <a:cs typeface="Courier New" panose="02070309020205020404" pitchFamily="49" charset="0"/>
              </a:rPr>
              <a:t>VkShader</a:t>
            </a:r>
            <a:r>
              <a:rPr lang="en-US" sz="1333" dirty="0" smtClean="0">
                <a:solidFill>
                  <a:schemeClr val="bg2"/>
                </a:solidFill>
                <a:latin typeface="Courier New" panose="02070309020205020404" pitchFamily="49" charset="0"/>
                <a:cs typeface="Courier New" panose="02070309020205020404" pitchFamily="49" charset="0"/>
              </a:rPr>
              <a:t> </a:t>
            </a:r>
            <a:r>
              <a:rPr lang="en-US" sz="1333" dirty="0" err="1">
                <a:solidFill>
                  <a:schemeClr val="bg2"/>
                </a:solidFill>
                <a:latin typeface="Courier New" panose="02070309020205020404" pitchFamily="49" charset="0"/>
                <a:cs typeface="Courier New" panose="02070309020205020404" pitchFamily="49" charset="0"/>
              </a:rPr>
              <a:t>shader</a:t>
            </a:r>
            <a:r>
              <a:rPr lang="en-US" sz="1333" dirty="0">
                <a:solidFill>
                  <a:schemeClr val="bg2"/>
                </a:solidFill>
                <a:latin typeface="Courier New" panose="02070309020205020404" pitchFamily="49" charset="0"/>
                <a:cs typeface="Courier New" panose="02070309020205020404" pitchFamily="49" charset="0"/>
              </a:rPr>
              <a:t>;</a:t>
            </a:r>
          </a:p>
          <a:p>
            <a:endParaRPr lang="en-US" sz="1333" dirty="0">
              <a:solidFill>
                <a:schemeClr val="bg2"/>
              </a:solidFill>
              <a:latin typeface="Courier New" panose="02070309020205020404" pitchFamily="49" charset="0"/>
              <a:cs typeface="Courier New" panose="02070309020205020404" pitchFamily="49" charset="0"/>
            </a:endParaRPr>
          </a:p>
          <a:p>
            <a:r>
              <a:rPr lang="en-US" sz="1333" dirty="0" err="1">
                <a:solidFill>
                  <a:schemeClr val="bg2"/>
                </a:solidFill>
                <a:latin typeface="Courier New" panose="02070309020205020404" pitchFamily="49" charset="0"/>
                <a:cs typeface="Courier New" panose="02070309020205020404" pitchFamily="49" charset="0"/>
              </a:rPr>
              <a:t>vkCreateShader</a:t>
            </a:r>
            <a:r>
              <a:rPr lang="en-US" sz="1333" dirty="0">
                <a:solidFill>
                  <a:schemeClr val="bg2"/>
                </a:solidFill>
                <a:latin typeface="Courier New" panose="02070309020205020404" pitchFamily="49" charset="0"/>
                <a:cs typeface="Courier New" panose="02070309020205020404" pitchFamily="49" charset="0"/>
              </a:rPr>
              <a:t>(device, &amp;info, &amp;</a:t>
            </a:r>
            <a:r>
              <a:rPr lang="en-US" sz="1333" dirty="0" err="1">
                <a:solidFill>
                  <a:schemeClr val="bg2"/>
                </a:solidFill>
                <a:latin typeface="Courier New" panose="02070309020205020404" pitchFamily="49" charset="0"/>
                <a:cs typeface="Courier New" panose="02070309020205020404" pitchFamily="49" charset="0"/>
              </a:rPr>
              <a:t>shader</a:t>
            </a:r>
            <a:r>
              <a:rPr lang="en-US" sz="1333" dirty="0">
                <a:solidFill>
                  <a:schemeClr val="bg2"/>
                </a:solidFill>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9936842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Mutable State</a:t>
            </a:r>
            <a:endParaRPr lang="en-US" dirty="0"/>
          </a:p>
        </p:txBody>
      </p:sp>
      <p:sp>
        <p:nvSpPr>
          <p:cNvPr id="3" name="Content Placeholder 2"/>
          <p:cNvSpPr>
            <a:spLocks noGrp="1"/>
          </p:cNvSpPr>
          <p:nvPr>
            <p:ph idx="1"/>
          </p:nvPr>
        </p:nvSpPr>
        <p:spPr/>
        <p:txBody>
          <a:bodyPr/>
          <a:lstStyle/>
          <a:p>
            <a:r>
              <a:rPr lang="en-US" dirty="0" smtClean="0"/>
              <a:t>A lot of pipeline state is immutable</a:t>
            </a:r>
          </a:p>
          <a:p>
            <a:r>
              <a:rPr lang="en-US" dirty="0" smtClean="0"/>
              <a:t>Some state is dynamic</a:t>
            </a:r>
          </a:p>
          <a:p>
            <a:pPr lvl="1"/>
            <a:r>
              <a:rPr lang="en-US" dirty="0" smtClean="0"/>
              <a:t>Represented by smaller chunks of state</a:t>
            </a:r>
            <a:endParaRPr lang="en-US" dirty="0"/>
          </a:p>
        </p:txBody>
      </p:sp>
      <p:sp>
        <p:nvSpPr>
          <p:cNvPr id="4" name="TextBox 3"/>
          <p:cNvSpPr txBox="1"/>
          <p:nvPr/>
        </p:nvSpPr>
        <p:spPr bwMode="auto">
          <a:xfrm>
            <a:off x="1270000" y="2536265"/>
            <a:ext cx="6340197" cy="1938416"/>
          </a:xfrm>
          <a:prstGeom prst="rect">
            <a:avLst/>
          </a:prstGeom>
          <a:noFill/>
          <a:ln w="3175" algn="ctr">
            <a:noFill/>
            <a:miter lim="800000"/>
            <a:headEnd/>
            <a:tailEnd/>
          </a:ln>
          <a:effectLst/>
        </p:spPr>
        <p:txBody>
          <a:bodyPr wrap="none" rtlCol="0">
            <a:spAutoFit/>
          </a:bodyPr>
          <a:lstStyle/>
          <a:p>
            <a:r>
              <a:rPr lang="en-US" sz="1333" dirty="0" err="1" smtClean="0">
                <a:solidFill>
                  <a:schemeClr val="bg2"/>
                </a:solidFill>
                <a:latin typeface="Courier New" panose="02070309020205020404" pitchFamily="49" charset="0"/>
                <a:cs typeface="Courier New" panose="02070309020205020404" pitchFamily="49" charset="0"/>
              </a:rPr>
              <a:t>VkDynamicViewportStateCreateInfo</a:t>
            </a:r>
            <a:r>
              <a:rPr lang="en-US" sz="1333" dirty="0" smtClean="0">
                <a:solidFill>
                  <a:schemeClr val="bg2"/>
                </a:solidFill>
                <a:latin typeface="Courier New" panose="02070309020205020404" pitchFamily="49" charset="0"/>
                <a:cs typeface="Courier New" panose="02070309020205020404" pitchFamily="49" charset="0"/>
              </a:rPr>
              <a:t> </a:t>
            </a:r>
            <a:r>
              <a:rPr lang="en-US" sz="1333" dirty="0" err="1" smtClean="0">
                <a:solidFill>
                  <a:schemeClr val="bg2"/>
                </a:solidFill>
                <a:latin typeface="Courier New" panose="02070309020205020404" pitchFamily="49" charset="0"/>
                <a:cs typeface="Courier New" panose="02070309020205020404" pitchFamily="49" charset="0"/>
              </a:rPr>
              <a:t>vpInfo</a:t>
            </a:r>
            <a:r>
              <a:rPr lang="en-US" sz="1333" dirty="0" smtClean="0">
                <a:solidFill>
                  <a:schemeClr val="bg2"/>
                </a:solidFill>
                <a:latin typeface="Courier New" panose="02070309020205020404" pitchFamily="49" charset="0"/>
                <a:cs typeface="Courier New" panose="02070309020205020404" pitchFamily="49" charset="0"/>
              </a:rPr>
              <a:t> </a:t>
            </a:r>
            <a:r>
              <a:rPr lang="en-US" sz="1333" dirty="0">
                <a:solidFill>
                  <a:schemeClr val="bg2"/>
                </a:solidFill>
                <a:latin typeface="Courier New" panose="02070309020205020404" pitchFamily="49" charset="0"/>
                <a:cs typeface="Courier New" panose="02070309020205020404" pitchFamily="49" charset="0"/>
              </a:rPr>
              <a:t>= { ... };</a:t>
            </a:r>
          </a:p>
          <a:p>
            <a:r>
              <a:rPr lang="en-US" sz="1333" dirty="0" err="1" smtClean="0">
                <a:solidFill>
                  <a:schemeClr val="bg2"/>
                </a:solidFill>
                <a:latin typeface="Courier New" panose="02070309020205020404" pitchFamily="49" charset="0"/>
                <a:cs typeface="Courier New" panose="02070309020205020404" pitchFamily="49" charset="0"/>
              </a:rPr>
              <a:t>VkDynamicViweportState</a:t>
            </a:r>
            <a:r>
              <a:rPr lang="en-US" sz="1333" dirty="0" smtClean="0">
                <a:solidFill>
                  <a:schemeClr val="bg2"/>
                </a:solidFill>
                <a:latin typeface="Courier New" panose="02070309020205020404" pitchFamily="49" charset="0"/>
                <a:cs typeface="Courier New" panose="02070309020205020404" pitchFamily="49" charset="0"/>
              </a:rPr>
              <a:t> </a:t>
            </a:r>
            <a:r>
              <a:rPr lang="en-US" sz="1333" dirty="0" err="1" smtClean="0">
                <a:solidFill>
                  <a:schemeClr val="bg2"/>
                </a:solidFill>
                <a:latin typeface="Courier New" panose="02070309020205020404" pitchFamily="49" charset="0"/>
                <a:cs typeface="Courier New" panose="02070309020205020404" pitchFamily="49" charset="0"/>
              </a:rPr>
              <a:t>vpState</a:t>
            </a:r>
            <a:r>
              <a:rPr lang="en-US" sz="1333" dirty="0">
                <a:solidFill>
                  <a:schemeClr val="bg2"/>
                </a:solidFill>
                <a:latin typeface="Courier New" panose="02070309020205020404" pitchFamily="49" charset="0"/>
                <a:cs typeface="Courier New" panose="02070309020205020404" pitchFamily="49" charset="0"/>
              </a:rPr>
              <a:t>;</a:t>
            </a:r>
          </a:p>
          <a:p>
            <a:endParaRPr lang="en-US" sz="1333" dirty="0">
              <a:solidFill>
                <a:schemeClr val="bg2"/>
              </a:solidFill>
              <a:latin typeface="Courier New" panose="02070309020205020404" pitchFamily="49" charset="0"/>
              <a:cs typeface="Courier New" panose="02070309020205020404" pitchFamily="49" charset="0"/>
            </a:endParaRPr>
          </a:p>
          <a:p>
            <a:r>
              <a:rPr lang="en-US" sz="1333" dirty="0" err="1">
                <a:solidFill>
                  <a:schemeClr val="bg2"/>
                </a:solidFill>
                <a:latin typeface="Courier New" panose="02070309020205020404" pitchFamily="49" charset="0"/>
                <a:cs typeface="Courier New" panose="02070309020205020404" pitchFamily="49" charset="0"/>
              </a:rPr>
              <a:t>vkCreateDynamicViewportState</a:t>
            </a:r>
            <a:r>
              <a:rPr lang="en-US" sz="1333" dirty="0">
                <a:solidFill>
                  <a:schemeClr val="bg2"/>
                </a:solidFill>
                <a:latin typeface="Courier New" panose="02070309020205020404" pitchFamily="49" charset="0"/>
                <a:cs typeface="Courier New" panose="02070309020205020404" pitchFamily="49" charset="0"/>
              </a:rPr>
              <a:t>(device, &amp;</a:t>
            </a:r>
            <a:r>
              <a:rPr lang="en-US" sz="1333" dirty="0" err="1">
                <a:solidFill>
                  <a:schemeClr val="bg2"/>
                </a:solidFill>
                <a:latin typeface="Courier New" panose="02070309020205020404" pitchFamily="49" charset="0"/>
                <a:cs typeface="Courier New" panose="02070309020205020404" pitchFamily="49" charset="0"/>
              </a:rPr>
              <a:t>vpInfo</a:t>
            </a:r>
            <a:r>
              <a:rPr lang="en-US" sz="1333" dirty="0">
                <a:solidFill>
                  <a:schemeClr val="bg2"/>
                </a:solidFill>
                <a:latin typeface="Courier New" panose="02070309020205020404" pitchFamily="49" charset="0"/>
                <a:cs typeface="Courier New" panose="02070309020205020404" pitchFamily="49" charset="0"/>
              </a:rPr>
              <a:t>, &amp;</a:t>
            </a:r>
            <a:r>
              <a:rPr lang="en-US" sz="1333" dirty="0" err="1">
                <a:solidFill>
                  <a:schemeClr val="bg2"/>
                </a:solidFill>
                <a:latin typeface="Courier New" panose="02070309020205020404" pitchFamily="49" charset="0"/>
                <a:cs typeface="Courier New" panose="02070309020205020404" pitchFamily="49" charset="0"/>
              </a:rPr>
              <a:t>vpState</a:t>
            </a:r>
            <a:r>
              <a:rPr lang="en-US" sz="1333" dirty="0">
                <a:solidFill>
                  <a:schemeClr val="bg2"/>
                </a:solidFill>
                <a:latin typeface="Courier New" panose="02070309020205020404" pitchFamily="49" charset="0"/>
                <a:cs typeface="Courier New" panose="02070309020205020404" pitchFamily="49" charset="0"/>
              </a:rPr>
              <a:t>);</a:t>
            </a:r>
          </a:p>
          <a:p>
            <a:endParaRPr lang="en-US" sz="1333" dirty="0">
              <a:solidFill>
                <a:schemeClr val="bg2"/>
              </a:solidFill>
              <a:latin typeface="Courier New" panose="02070309020205020404" pitchFamily="49" charset="0"/>
              <a:cs typeface="Courier New" panose="02070309020205020404" pitchFamily="49" charset="0"/>
            </a:endParaRPr>
          </a:p>
          <a:p>
            <a:r>
              <a:rPr lang="en-US" sz="1333" dirty="0" err="1" smtClean="0">
                <a:solidFill>
                  <a:schemeClr val="bg2"/>
                </a:solidFill>
                <a:latin typeface="Courier New" panose="02070309020205020404" pitchFamily="49" charset="0"/>
                <a:cs typeface="Courier New" panose="02070309020205020404" pitchFamily="49" charset="0"/>
              </a:rPr>
              <a:t>VkDynamicDepthStencilCreateInfo</a:t>
            </a:r>
            <a:r>
              <a:rPr lang="en-US" sz="1333" dirty="0" smtClean="0">
                <a:solidFill>
                  <a:schemeClr val="bg2"/>
                </a:solidFill>
                <a:latin typeface="Courier New" panose="02070309020205020404" pitchFamily="49" charset="0"/>
                <a:cs typeface="Courier New" panose="02070309020205020404" pitchFamily="49" charset="0"/>
              </a:rPr>
              <a:t> </a:t>
            </a:r>
            <a:r>
              <a:rPr lang="en-US" sz="1333" dirty="0" err="1" smtClean="0">
                <a:solidFill>
                  <a:schemeClr val="bg2"/>
                </a:solidFill>
                <a:latin typeface="Courier New" panose="02070309020205020404" pitchFamily="49" charset="0"/>
                <a:cs typeface="Courier New" panose="02070309020205020404" pitchFamily="49" charset="0"/>
              </a:rPr>
              <a:t>dsInfo</a:t>
            </a:r>
            <a:r>
              <a:rPr lang="en-US" sz="1333" dirty="0" smtClean="0">
                <a:solidFill>
                  <a:schemeClr val="bg2"/>
                </a:solidFill>
                <a:latin typeface="Courier New" panose="02070309020205020404" pitchFamily="49" charset="0"/>
                <a:cs typeface="Courier New" panose="02070309020205020404" pitchFamily="49" charset="0"/>
              </a:rPr>
              <a:t> </a:t>
            </a:r>
            <a:r>
              <a:rPr lang="en-US" sz="1333" dirty="0">
                <a:solidFill>
                  <a:schemeClr val="bg2"/>
                </a:solidFill>
                <a:latin typeface="Courier New" panose="02070309020205020404" pitchFamily="49" charset="0"/>
                <a:cs typeface="Courier New" panose="02070309020205020404" pitchFamily="49" charset="0"/>
              </a:rPr>
              <a:t>= { ... };</a:t>
            </a:r>
          </a:p>
          <a:p>
            <a:r>
              <a:rPr lang="en-US" sz="1333" dirty="0" err="1" smtClean="0">
                <a:solidFill>
                  <a:schemeClr val="bg2"/>
                </a:solidFill>
                <a:latin typeface="Courier New" panose="02070309020205020404" pitchFamily="49" charset="0"/>
                <a:cs typeface="Courier New" panose="02070309020205020404" pitchFamily="49" charset="0"/>
              </a:rPr>
              <a:t>VkDynamicDepthStencilState</a:t>
            </a:r>
            <a:r>
              <a:rPr lang="en-US" sz="1333" dirty="0" smtClean="0">
                <a:solidFill>
                  <a:schemeClr val="bg2"/>
                </a:solidFill>
                <a:latin typeface="Courier New" panose="02070309020205020404" pitchFamily="49" charset="0"/>
                <a:cs typeface="Courier New" panose="02070309020205020404" pitchFamily="49" charset="0"/>
              </a:rPr>
              <a:t> </a:t>
            </a:r>
            <a:r>
              <a:rPr lang="en-US" sz="1333" dirty="0" err="1" smtClean="0">
                <a:solidFill>
                  <a:schemeClr val="bg2"/>
                </a:solidFill>
                <a:latin typeface="Courier New" panose="02070309020205020404" pitchFamily="49" charset="0"/>
                <a:cs typeface="Courier New" panose="02070309020205020404" pitchFamily="49" charset="0"/>
              </a:rPr>
              <a:t>dsState</a:t>
            </a:r>
            <a:r>
              <a:rPr lang="en-US" sz="1333" dirty="0">
                <a:solidFill>
                  <a:schemeClr val="bg2"/>
                </a:solidFill>
                <a:latin typeface="Courier New" panose="02070309020205020404" pitchFamily="49" charset="0"/>
                <a:cs typeface="Courier New" panose="02070309020205020404" pitchFamily="49" charset="0"/>
              </a:rPr>
              <a:t>;</a:t>
            </a:r>
          </a:p>
          <a:p>
            <a:endParaRPr lang="en-US" sz="1333" dirty="0">
              <a:solidFill>
                <a:schemeClr val="bg2"/>
              </a:solidFill>
              <a:latin typeface="Courier New" panose="02070309020205020404" pitchFamily="49" charset="0"/>
              <a:cs typeface="Courier New" panose="02070309020205020404" pitchFamily="49" charset="0"/>
            </a:endParaRPr>
          </a:p>
          <a:p>
            <a:r>
              <a:rPr lang="en-US" sz="1333" dirty="0" err="1">
                <a:solidFill>
                  <a:schemeClr val="bg2"/>
                </a:solidFill>
                <a:latin typeface="Courier New" panose="02070309020205020404" pitchFamily="49" charset="0"/>
                <a:cs typeface="Courier New" panose="02070309020205020404" pitchFamily="49" charset="0"/>
              </a:rPr>
              <a:t>vkCreateDynamicDepthStencilState</a:t>
            </a:r>
            <a:r>
              <a:rPr lang="en-US" sz="1333" dirty="0">
                <a:solidFill>
                  <a:schemeClr val="bg2"/>
                </a:solidFill>
                <a:latin typeface="Courier New" panose="02070309020205020404" pitchFamily="49" charset="0"/>
                <a:cs typeface="Courier New" panose="02070309020205020404" pitchFamily="49" charset="0"/>
              </a:rPr>
              <a:t>(device, &amp;</a:t>
            </a:r>
            <a:r>
              <a:rPr lang="en-US" sz="1333" dirty="0" err="1">
                <a:solidFill>
                  <a:schemeClr val="bg2"/>
                </a:solidFill>
                <a:latin typeface="Courier New" panose="02070309020205020404" pitchFamily="49" charset="0"/>
                <a:cs typeface="Courier New" panose="02070309020205020404" pitchFamily="49" charset="0"/>
              </a:rPr>
              <a:t>dsInfo</a:t>
            </a:r>
            <a:r>
              <a:rPr lang="en-US" sz="1333" dirty="0">
                <a:solidFill>
                  <a:schemeClr val="bg2"/>
                </a:solidFill>
                <a:latin typeface="Courier New" panose="02070309020205020404" pitchFamily="49" charset="0"/>
                <a:cs typeface="Courier New" panose="02070309020205020404" pitchFamily="49" charset="0"/>
              </a:rPr>
              <a:t>, &amp;</a:t>
            </a:r>
            <a:r>
              <a:rPr lang="en-US" sz="1333" dirty="0" err="1">
                <a:solidFill>
                  <a:schemeClr val="bg2"/>
                </a:solidFill>
                <a:latin typeface="Courier New" panose="02070309020205020404" pitchFamily="49" charset="0"/>
                <a:cs typeface="Courier New" panose="02070309020205020404" pitchFamily="49" charset="0"/>
              </a:rPr>
              <a:t>dsState</a:t>
            </a:r>
            <a:r>
              <a:rPr lang="en-US" sz="1333" dirty="0">
                <a:solidFill>
                  <a:schemeClr val="bg2"/>
                </a:solidFill>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27230297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Binding</a:t>
            </a:r>
            <a:endParaRPr lang="en-US" dirty="0"/>
          </a:p>
        </p:txBody>
      </p:sp>
      <p:sp>
        <p:nvSpPr>
          <p:cNvPr id="3" name="Content Placeholder 2"/>
          <p:cNvSpPr>
            <a:spLocks noGrp="1"/>
          </p:cNvSpPr>
          <p:nvPr>
            <p:ph idx="1"/>
          </p:nvPr>
        </p:nvSpPr>
        <p:spPr/>
        <p:txBody>
          <a:bodyPr/>
          <a:lstStyle/>
          <a:p>
            <a:r>
              <a:rPr lang="en-US" dirty="0" smtClean="0"/>
              <a:t>State is bound to command buffers</a:t>
            </a:r>
          </a:p>
          <a:p>
            <a:endParaRPr lang="en-US" dirty="0"/>
          </a:p>
          <a:p>
            <a:endParaRPr lang="en-US" dirty="0" smtClean="0"/>
          </a:p>
          <a:p>
            <a:r>
              <a:rPr lang="en-US" dirty="0" smtClean="0"/>
              <a:t>State is inherited from draw to draw</a:t>
            </a:r>
          </a:p>
          <a:p>
            <a:pPr lvl="1"/>
            <a:r>
              <a:rPr lang="en-US" dirty="0" smtClean="0"/>
              <a:t>It is not inherited across command buffer boundaries</a:t>
            </a:r>
          </a:p>
          <a:p>
            <a:pPr lvl="1"/>
            <a:r>
              <a:rPr lang="en-US" dirty="0" smtClean="0"/>
              <a:t>Incremental update by dynamic state binding</a:t>
            </a:r>
            <a:endParaRPr lang="en-US" dirty="0"/>
          </a:p>
        </p:txBody>
      </p:sp>
      <p:sp>
        <p:nvSpPr>
          <p:cNvPr id="4" name="TextBox 3"/>
          <p:cNvSpPr txBox="1"/>
          <p:nvPr/>
        </p:nvSpPr>
        <p:spPr bwMode="auto">
          <a:xfrm>
            <a:off x="1270000" y="1659965"/>
            <a:ext cx="7571303" cy="912814"/>
          </a:xfrm>
          <a:prstGeom prst="rect">
            <a:avLst/>
          </a:prstGeom>
          <a:noFill/>
          <a:ln w="3175" algn="ctr">
            <a:noFill/>
            <a:miter lim="800000"/>
            <a:headEnd/>
            <a:tailEnd/>
          </a:ln>
          <a:effectLst/>
        </p:spPr>
        <p:txBody>
          <a:bodyPr wrap="none" rtlCol="0">
            <a:spAutoFit/>
          </a:bodyPr>
          <a:lstStyle/>
          <a:p>
            <a:r>
              <a:rPr lang="en-US" sz="1333" dirty="0" err="1" smtClean="0">
                <a:solidFill>
                  <a:schemeClr val="bg2"/>
                </a:solidFill>
                <a:latin typeface="Courier New" panose="02070309020205020404" pitchFamily="49" charset="0"/>
                <a:cs typeface="Courier New" panose="02070309020205020404" pitchFamily="49" charset="0"/>
              </a:rPr>
              <a:t>vkCmdBindPipeline</a:t>
            </a:r>
            <a:r>
              <a:rPr lang="en-US" sz="1333" dirty="0" smtClean="0">
                <a:solidFill>
                  <a:schemeClr val="bg2"/>
                </a:solidFill>
                <a:latin typeface="Courier New" panose="02070309020205020404" pitchFamily="49" charset="0"/>
                <a:cs typeface="Courier New" panose="02070309020205020404" pitchFamily="49" charset="0"/>
              </a:rPr>
              <a:t>(</a:t>
            </a:r>
            <a:r>
              <a:rPr lang="en-US" sz="1333" dirty="0" err="1" smtClean="0">
                <a:solidFill>
                  <a:schemeClr val="bg2"/>
                </a:solidFill>
                <a:latin typeface="Courier New" panose="02070309020205020404" pitchFamily="49" charset="0"/>
                <a:cs typeface="Courier New" panose="02070309020205020404" pitchFamily="49" charset="0"/>
              </a:rPr>
              <a:t>cmdBuffer</a:t>
            </a:r>
            <a:r>
              <a:rPr lang="en-US" sz="1333" dirty="0" smtClean="0">
                <a:solidFill>
                  <a:schemeClr val="bg2"/>
                </a:solidFill>
                <a:latin typeface="Courier New" panose="02070309020205020404" pitchFamily="49" charset="0"/>
                <a:cs typeface="Courier New" panose="02070309020205020404" pitchFamily="49" charset="0"/>
              </a:rPr>
              <a:t>, VK_PIPELINE_BIND_POINT_GRAPHICS, pipeline);</a:t>
            </a:r>
          </a:p>
          <a:p>
            <a:endParaRPr lang="en-US" sz="1333" dirty="0">
              <a:solidFill>
                <a:schemeClr val="bg2"/>
              </a:solidFill>
              <a:latin typeface="Courier New" panose="02070309020205020404" pitchFamily="49" charset="0"/>
              <a:cs typeface="Courier New" panose="02070309020205020404" pitchFamily="49" charset="0"/>
            </a:endParaRPr>
          </a:p>
          <a:p>
            <a:r>
              <a:rPr lang="en-US" sz="1333" dirty="0" err="1" smtClean="0">
                <a:solidFill>
                  <a:schemeClr val="bg2"/>
                </a:solidFill>
                <a:latin typeface="Courier New" panose="02070309020205020404" pitchFamily="49" charset="0"/>
                <a:cs typeface="Courier New" panose="02070309020205020404" pitchFamily="49" charset="0"/>
              </a:rPr>
              <a:t>vkCmdBindDynamicViewportState</a:t>
            </a:r>
            <a:r>
              <a:rPr lang="en-US" sz="1333" dirty="0" smtClean="0">
                <a:solidFill>
                  <a:schemeClr val="bg2"/>
                </a:solidFill>
                <a:latin typeface="Courier New" panose="02070309020205020404" pitchFamily="49" charset="0"/>
                <a:cs typeface="Courier New" panose="02070309020205020404" pitchFamily="49" charset="0"/>
              </a:rPr>
              <a:t>(</a:t>
            </a:r>
            <a:r>
              <a:rPr lang="en-US" sz="1333" dirty="0" err="1" smtClean="0">
                <a:solidFill>
                  <a:schemeClr val="bg2"/>
                </a:solidFill>
                <a:latin typeface="Courier New" panose="02070309020205020404" pitchFamily="49" charset="0"/>
                <a:cs typeface="Courier New" panose="02070309020205020404" pitchFamily="49" charset="0"/>
              </a:rPr>
              <a:t>cmdBuffer</a:t>
            </a:r>
            <a:r>
              <a:rPr lang="en-US" sz="1333" dirty="0" smtClean="0">
                <a:solidFill>
                  <a:schemeClr val="bg2"/>
                </a:solidFill>
                <a:latin typeface="Courier New" panose="02070309020205020404" pitchFamily="49" charset="0"/>
                <a:cs typeface="Courier New" panose="02070309020205020404" pitchFamily="49" charset="0"/>
              </a:rPr>
              <a:t>, </a:t>
            </a:r>
            <a:r>
              <a:rPr lang="en-US" sz="1333" dirty="0" err="1" smtClean="0">
                <a:solidFill>
                  <a:schemeClr val="bg2"/>
                </a:solidFill>
                <a:latin typeface="Courier New" panose="02070309020205020404" pitchFamily="49" charset="0"/>
                <a:cs typeface="Courier New" panose="02070309020205020404" pitchFamily="49" charset="0"/>
              </a:rPr>
              <a:t>vpState</a:t>
            </a:r>
            <a:r>
              <a:rPr lang="en-US" sz="1333" dirty="0" smtClean="0">
                <a:solidFill>
                  <a:schemeClr val="bg2"/>
                </a:solidFill>
                <a:latin typeface="Courier New" panose="02070309020205020404" pitchFamily="49" charset="0"/>
                <a:cs typeface="Courier New" panose="02070309020205020404" pitchFamily="49" charset="0"/>
              </a:rPr>
              <a:t>);</a:t>
            </a:r>
          </a:p>
          <a:p>
            <a:r>
              <a:rPr lang="en-US" sz="1333" dirty="0" err="1" smtClean="0">
                <a:solidFill>
                  <a:schemeClr val="bg2"/>
                </a:solidFill>
                <a:latin typeface="Courier New" panose="02070309020205020404" pitchFamily="49" charset="0"/>
                <a:cs typeface="Courier New" panose="02070309020205020404" pitchFamily="49" charset="0"/>
              </a:rPr>
              <a:t>vkCmdBindDynamicDepthStencilState</a:t>
            </a:r>
            <a:r>
              <a:rPr lang="en-US" sz="1333" dirty="0" smtClean="0">
                <a:solidFill>
                  <a:schemeClr val="bg2"/>
                </a:solidFill>
                <a:latin typeface="Courier New" panose="02070309020205020404" pitchFamily="49" charset="0"/>
                <a:cs typeface="Courier New" panose="02070309020205020404" pitchFamily="49" charset="0"/>
              </a:rPr>
              <a:t>(</a:t>
            </a:r>
            <a:r>
              <a:rPr lang="en-US" sz="1333" dirty="0" err="1" smtClean="0">
                <a:solidFill>
                  <a:schemeClr val="bg2"/>
                </a:solidFill>
                <a:latin typeface="Courier New" panose="02070309020205020404" pitchFamily="49" charset="0"/>
                <a:cs typeface="Courier New" panose="02070309020205020404" pitchFamily="49" charset="0"/>
              </a:rPr>
              <a:t>cmdBuffer</a:t>
            </a:r>
            <a:r>
              <a:rPr lang="en-US" sz="1333" dirty="0" smtClean="0">
                <a:solidFill>
                  <a:schemeClr val="bg2"/>
                </a:solidFill>
                <a:latin typeface="Courier New" panose="02070309020205020404" pitchFamily="49" charset="0"/>
                <a:cs typeface="Courier New" panose="02070309020205020404" pitchFamily="49" charset="0"/>
              </a:rPr>
              <a:t>, </a:t>
            </a:r>
            <a:r>
              <a:rPr lang="en-US" sz="1333" dirty="0" err="1" smtClean="0">
                <a:solidFill>
                  <a:schemeClr val="bg2"/>
                </a:solidFill>
                <a:latin typeface="Courier New" panose="02070309020205020404" pitchFamily="49" charset="0"/>
                <a:cs typeface="Courier New" panose="02070309020205020404" pitchFamily="49" charset="0"/>
              </a:rPr>
              <a:t>dsState</a:t>
            </a:r>
            <a:r>
              <a:rPr lang="en-US" sz="1333" dirty="0" smtClean="0">
                <a:solidFill>
                  <a:schemeClr val="bg2"/>
                </a:solidFill>
                <a:latin typeface="Courier New" panose="02070309020205020404" pitchFamily="49" charset="0"/>
                <a:cs typeface="Courier New" panose="02070309020205020404" pitchFamily="49" charset="0"/>
              </a:rPr>
              <a:t>);</a:t>
            </a:r>
            <a:endParaRPr lang="en-US" sz="1333" dirty="0">
              <a:solidFill>
                <a:schemeClr val="bg2"/>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9447713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Derivative State</a:t>
            </a:r>
            <a:endParaRPr lang="en-US" dirty="0"/>
          </a:p>
        </p:txBody>
      </p:sp>
      <p:sp>
        <p:nvSpPr>
          <p:cNvPr id="3" name="Content Placeholder 2"/>
          <p:cNvSpPr>
            <a:spLocks noGrp="1"/>
          </p:cNvSpPr>
          <p:nvPr>
            <p:ph idx="1"/>
          </p:nvPr>
        </p:nvSpPr>
        <p:spPr/>
        <p:txBody>
          <a:bodyPr/>
          <a:lstStyle/>
          <a:p>
            <a:r>
              <a:rPr lang="en-US" dirty="0" smtClean="0"/>
              <a:t>Pipelines can be derived from other pipelines</a:t>
            </a:r>
          </a:p>
          <a:p>
            <a:pPr lvl="1"/>
            <a:r>
              <a:rPr lang="en-US" dirty="0" smtClean="0"/>
              <a:t>Create a master pipeline template</a:t>
            </a:r>
          </a:p>
          <a:p>
            <a:pPr lvl="1"/>
            <a:r>
              <a:rPr lang="en-US" dirty="0" smtClean="0"/>
              <a:t>Modify creation parameters, create derivative</a:t>
            </a:r>
          </a:p>
          <a:p>
            <a:r>
              <a:rPr lang="en-US" dirty="0" smtClean="0"/>
              <a:t>Provides performance opportunity</a:t>
            </a:r>
          </a:p>
          <a:p>
            <a:pPr lvl="1"/>
            <a:r>
              <a:rPr lang="en-US" dirty="0" smtClean="0"/>
              <a:t>During creation, drivers can re-use state</a:t>
            </a:r>
          </a:p>
          <a:p>
            <a:pPr lvl="1"/>
            <a:r>
              <a:rPr lang="en-US" dirty="0" smtClean="0"/>
              <a:t>At runtime, fast to switch between related states</a:t>
            </a:r>
            <a:endParaRPr lang="en-US" dirty="0"/>
          </a:p>
        </p:txBody>
      </p:sp>
    </p:spTree>
    <p:extLst>
      <p:ext uri="{BB962C8B-B14F-4D97-AF65-F5344CB8AC3E}">
        <p14:creationId xmlns:p14="http://schemas.microsoft.com/office/powerpoint/2010/main" val="10623947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40"/>
          <p:cNvSpPr>
            <a:spLocks noGrp="1"/>
          </p:cNvSpPr>
          <p:nvPr>
            <p:ph type="ctrTitle"/>
          </p:nvPr>
        </p:nvSpPr>
        <p:spPr>
          <a:xfrm>
            <a:off x="3652838" y="1714500"/>
            <a:ext cx="5491162" cy="3429000"/>
          </a:xfrm>
          <a:solidFill>
            <a:srgbClr val="41464C"/>
          </a:solidFill>
        </p:spPr>
        <p:txBody>
          <a:bodyPr/>
          <a:lstStyle/>
          <a:p>
            <a:pPr algn="l" eaLnBrk="1" hangingPunct="1"/>
            <a:r>
              <a:rPr lang="en-US" altLang="en-US" sz="2200" dirty="0" smtClean="0">
                <a:ea typeface="ＭＳ Ｐゴシック" panose="020B0600070205080204" pitchFamily="34" charset="-128"/>
              </a:rPr>
              <a:t>A Whirlwind </a:t>
            </a:r>
            <a:r>
              <a:rPr lang="en-US" altLang="en-US" sz="2200" dirty="0">
                <a:ea typeface="ＭＳ Ｐゴシック" panose="020B0600070205080204" pitchFamily="34" charset="-128"/>
              </a:rPr>
              <a:t>Tour </a:t>
            </a:r>
            <a:r>
              <a:rPr lang="en-US" altLang="en-US" sz="2200" dirty="0" smtClean="0">
                <a:ea typeface="ＭＳ Ｐゴシック" panose="020B0600070205080204" pitchFamily="34" charset="-128"/>
              </a:rPr>
              <a:t>of Vulkan</a:t>
            </a:r>
            <a:r>
              <a:rPr lang="en-US" altLang="en-US" sz="2400" dirty="0" smtClean="0">
                <a:ea typeface="ＭＳ Ｐゴシック" panose="020B0600070205080204" pitchFamily="34" charset="-128"/>
              </a:rPr>
              <a:t/>
            </a:r>
            <a:br>
              <a:rPr lang="en-US" altLang="en-US" sz="2400" dirty="0" smtClean="0">
                <a:ea typeface="ＭＳ Ｐゴシック" panose="020B0600070205080204" pitchFamily="34" charset="-128"/>
              </a:rPr>
            </a:br>
            <a:r>
              <a:rPr lang="en-US" altLang="en-US" sz="2400" dirty="0" smtClean="0">
                <a:ea typeface="ＭＳ Ｐゴシック" panose="020B0600070205080204" pitchFamily="34" charset="-128"/>
              </a:rPr>
              <a:t/>
            </a:r>
            <a:br>
              <a:rPr lang="en-US" altLang="en-US" sz="2400" dirty="0" smtClean="0">
                <a:ea typeface="ＭＳ Ｐゴシック" panose="020B0600070205080204" pitchFamily="34" charset="-128"/>
              </a:rPr>
            </a:br>
            <a:r>
              <a:rPr lang="en-US" altLang="en-US" sz="1800" dirty="0" smtClean="0">
                <a:ea typeface="ＭＳ Ｐゴシック" panose="020B0600070205080204" pitchFamily="34" charset="-128"/>
              </a:rPr>
              <a:t>Graham </a:t>
            </a:r>
            <a:r>
              <a:rPr lang="en-US" altLang="en-US" sz="1800" dirty="0" smtClean="0">
                <a:ea typeface="ＭＳ Ｐゴシック" panose="020B0600070205080204" pitchFamily="34" charset="-128"/>
              </a:rPr>
              <a:t>Sellers, AMD</a:t>
            </a:r>
            <a:r>
              <a:rPr lang="en-US" altLang="en-US" sz="1800" dirty="0" smtClean="0">
                <a:ea typeface="ＭＳ Ｐゴシック" panose="020B0600070205080204" pitchFamily="34" charset="-128"/>
              </a:rPr>
              <a:t/>
            </a:r>
            <a:br>
              <a:rPr lang="en-US" altLang="en-US" sz="1800" dirty="0" smtClean="0">
                <a:ea typeface="ＭＳ Ｐゴシック" panose="020B0600070205080204" pitchFamily="34" charset="-128"/>
              </a:rPr>
            </a:br>
            <a:r>
              <a:rPr lang="en-US" altLang="en-US" sz="1800" dirty="0" smtClean="0">
                <a:ea typeface="ＭＳ Ｐゴシック" panose="020B0600070205080204" pitchFamily="34" charset="-128"/>
              </a:rPr>
              <a:t>@</a:t>
            </a:r>
            <a:r>
              <a:rPr lang="en-US" altLang="en-US" sz="1800" dirty="0" err="1" smtClean="0">
                <a:ea typeface="ＭＳ Ｐゴシック" panose="020B0600070205080204" pitchFamily="34" charset="-128"/>
              </a:rPr>
              <a:t>grahamsellers</a:t>
            </a:r>
            <a:endParaRPr lang="en-US" altLang="en-US" sz="1800" dirty="0" smtClean="0">
              <a:ea typeface="ＭＳ Ｐゴシック" panose="020B0600070205080204" pitchFamily="34" charset="-128"/>
            </a:endParaRPr>
          </a:p>
        </p:txBody>
      </p:sp>
      <p:sp>
        <p:nvSpPr>
          <p:cNvPr id="42" name="Subtitle 41"/>
          <p:cNvSpPr>
            <a:spLocks noGrp="1"/>
          </p:cNvSpPr>
          <p:nvPr>
            <p:ph type="subTitle" idx="1"/>
          </p:nvPr>
        </p:nvSpPr>
        <p:spPr>
          <a:xfrm>
            <a:off x="0" y="1714500"/>
            <a:ext cx="3652838" cy="3429000"/>
          </a:xfrm>
          <a:solidFill>
            <a:schemeClr val="bg1"/>
          </a:solidFill>
        </p:spPr>
        <p:txBody>
          <a:bodyPr rtlCol="0" anchor="ctr">
            <a:normAutofit/>
          </a:bodyPr>
          <a:lstStyle/>
          <a:p>
            <a:pPr eaLnBrk="1" fontAlgn="auto" hangingPunct="1">
              <a:spcAft>
                <a:spcPts val="0"/>
              </a:spcAft>
              <a:buFont typeface="Arial"/>
              <a:buNone/>
              <a:defRPr/>
            </a:pPr>
            <a:endParaRPr lang="en-US" sz="1800" dirty="0" smtClean="0">
              <a:solidFill>
                <a:schemeClr val="bg1">
                  <a:lumMod val="50000"/>
                </a:schemeClr>
              </a:solidFill>
              <a:ea typeface="+mn-ea"/>
              <a:cs typeface="+mn-cs"/>
            </a:endParaRPr>
          </a:p>
        </p:txBody>
      </p:sp>
      <p:pic>
        <p:nvPicPr>
          <p:cNvPr id="4100" name="Picture 42" descr="S15_sub.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675" y="2781300"/>
            <a:ext cx="3743566" cy="1076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Vulkan Resources</a:t>
            </a:r>
            <a:endParaRPr lang="en-US" dirty="0"/>
          </a:p>
        </p:txBody>
      </p:sp>
      <p:sp>
        <p:nvSpPr>
          <p:cNvPr id="3" name="Content Placeholder 2"/>
          <p:cNvSpPr>
            <a:spLocks noGrp="1"/>
          </p:cNvSpPr>
          <p:nvPr>
            <p:ph idx="1"/>
          </p:nvPr>
        </p:nvSpPr>
        <p:spPr/>
        <p:txBody>
          <a:bodyPr/>
          <a:lstStyle/>
          <a:p>
            <a:r>
              <a:rPr lang="en-US" dirty="0" smtClean="0"/>
              <a:t>Resources are data that can be accessed by the device</a:t>
            </a:r>
          </a:p>
          <a:p>
            <a:pPr lvl="1"/>
            <a:r>
              <a:rPr lang="en-US" dirty="0" smtClean="0"/>
              <a:t>Examples are buffers and images</a:t>
            </a:r>
          </a:p>
          <a:p>
            <a:r>
              <a:rPr lang="en-US" dirty="0" smtClean="0"/>
              <a:t>Resources represented by API objects</a:t>
            </a:r>
          </a:p>
          <a:p>
            <a:endParaRPr lang="en-US" dirty="0"/>
          </a:p>
          <a:p>
            <a:endParaRPr lang="en-US" dirty="0" smtClean="0"/>
          </a:p>
          <a:p>
            <a:endParaRPr lang="en-US" dirty="0" smtClean="0"/>
          </a:p>
          <a:p>
            <a:endParaRPr lang="en-US" dirty="0"/>
          </a:p>
          <a:p>
            <a:r>
              <a:rPr lang="en-US" dirty="0" smtClean="0"/>
              <a:t>Memory for resources is managed by the application</a:t>
            </a:r>
            <a:endParaRPr lang="en-US" dirty="0"/>
          </a:p>
        </p:txBody>
      </p:sp>
      <p:sp>
        <p:nvSpPr>
          <p:cNvPr id="4" name="TextBox 3"/>
          <p:cNvSpPr txBox="1"/>
          <p:nvPr/>
        </p:nvSpPr>
        <p:spPr bwMode="auto">
          <a:xfrm>
            <a:off x="1270000" y="2470151"/>
            <a:ext cx="4801314" cy="1528175"/>
          </a:xfrm>
          <a:prstGeom prst="rect">
            <a:avLst/>
          </a:prstGeom>
          <a:noFill/>
          <a:ln w="3175" algn="ctr">
            <a:noFill/>
            <a:miter lim="800000"/>
            <a:headEnd/>
            <a:tailEnd/>
          </a:ln>
          <a:effectLst/>
        </p:spPr>
        <p:txBody>
          <a:bodyPr wrap="none" rtlCol="0">
            <a:spAutoFit/>
          </a:bodyPr>
          <a:lstStyle/>
          <a:p>
            <a:r>
              <a:rPr lang="en-US" sz="1333" dirty="0" err="1" smtClean="0">
                <a:solidFill>
                  <a:schemeClr val="bg2"/>
                </a:solidFill>
                <a:latin typeface="Courier New" panose="02070309020205020404" pitchFamily="49" charset="0"/>
                <a:cs typeface="Courier New" panose="02070309020205020404" pitchFamily="49" charset="0"/>
              </a:rPr>
              <a:t>VkImageCreateInfo</a:t>
            </a:r>
            <a:r>
              <a:rPr lang="en-US" sz="1333" dirty="0" smtClean="0">
                <a:solidFill>
                  <a:schemeClr val="bg2"/>
                </a:solidFill>
                <a:latin typeface="Courier New" panose="02070309020205020404" pitchFamily="49" charset="0"/>
                <a:cs typeface="Courier New" panose="02070309020205020404" pitchFamily="49" charset="0"/>
              </a:rPr>
              <a:t> </a:t>
            </a:r>
            <a:r>
              <a:rPr lang="en-US" sz="1333" dirty="0" err="1" smtClean="0">
                <a:solidFill>
                  <a:schemeClr val="bg2"/>
                </a:solidFill>
                <a:latin typeface="Courier New" panose="02070309020205020404" pitchFamily="49" charset="0"/>
                <a:cs typeface="Courier New" panose="02070309020205020404" pitchFamily="49" charset="0"/>
              </a:rPr>
              <a:t>imageInfo</a:t>
            </a:r>
            <a:r>
              <a:rPr lang="en-US" sz="1333" dirty="0" smtClean="0">
                <a:solidFill>
                  <a:schemeClr val="bg2"/>
                </a:solidFill>
                <a:latin typeface="Courier New" panose="02070309020205020404" pitchFamily="49" charset="0"/>
                <a:cs typeface="Courier New" panose="02070309020205020404" pitchFamily="49" charset="0"/>
              </a:rPr>
              <a:t> </a:t>
            </a:r>
            <a:r>
              <a:rPr lang="en-US" sz="1333" dirty="0">
                <a:solidFill>
                  <a:schemeClr val="bg2"/>
                </a:solidFill>
                <a:latin typeface="Courier New" panose="02070309020205020404" pitchFamily="49" charset="0"/>
                <a:cs typeface="Courier New" panose="02070309020205020404" pitchFamily="49" charset="0"/>
              </a:rPr>
              <a:t>= { ... };</a:t>
            </a:r>
          </a:p>
          <a:p>
            <a:r>
              <a:rPr lang="en-US" sz="1333" dirty="0" err="1" smtClean="0">
                <a:solidFill>
                  <a:schemeClr val="bg2"/>
                </a:solidFill>
                <a:latin typeface="Courier New" panose="02070309020205020404" pitchFamily="49" charset="0"/>
                <a:cs typeface="Courier New" panose="02070309020205020404" pitchFamily="49" charset="0"/>
              </a:rPr>
              <a:t>VkImage</a:t>
            </a:r>
            <a:r>
              <a:rPr lang="en-US" sz="1333" dirty="0" smtClean="0">
                <a:solidFill>
                  <a:schemeClr val="bg2"/>
                </a:solidFill>
                <a:latin typeface="Courier New" panose="02070309020205020404" pitchFamily="49" charset="0"/>
                <a:cs typeface="Courier New" panose="02070309020205020404" pitchFamily="49" charset="0"/>
              </a:rPr>
              <a:t> </a:t>
            </a:r>
            <a:r>
              <a:rPr lang="en-US" sz="1333" dirty="0">
                <a:solidFill>
                  <a:schemeClr val="bg2"/>
                </a:solidFill>
                <a:latin typeface="Courier New" panose="02070309020205020404" pitchFamily="49" charset="0"/>
                <a:cs typeface="Courier New" panose="02070309020205020404" pitchFamily="49" charset="0"/>
              </a:rPr>
              <a:t>image;</a:t>
            </a:r>
          </a:p>
          <a:p>
            <a:r>
              <a:rPr lang="en-US" sz="1333" dirty="0" err="1">
                <a:solidFill>
                  <a:schemeClr val="bg2"/>
                </a:solidFill>
                <a:latin typeface="Courier New" panose="02070309020205020404" pitchFamily="49" charset="0"/>
                <a:cs typeface="Courier New" panose="02070309020205020404" pitchFamily="49" charset="0"/>
              </a:rPr>
              <a:t>vkCreateImage</a:t>
            </a:r>
            <a:r>
              <a:rPr lang="en-US" sz="1333" dirty="0">
                <a:solidFill>
                  <a:schemeClr val="bg2"/>
                </a:solidFill>
                <a:latin typeface="Courier New" panose="02070309020205020404" pitchFamily="49" charset="0"/>
                <a:cs typeface="Courier New" panose="02070309020205020404" pitchFamily="49" charset="0"/>
              </a:rPr>
              <a:t>(device, &amp;</a:t>
            </a:r>
            <a:r>
              <a:rPr lang="en-US" sz="1333" dirty="0" err="1">
                <a:solidFill>
                  <a:schemeClr val="bg2"/>
                </a:solidFill>
                <a:latin typeface="Courier New" panose="02070309020205020404" pitchFamily="49" charset="0"/>
                <a:cs typeface="Courier New" panose="02070309020205020404" pitchFamily="49" charset="0"/>
              </a:rPr>
              <a:t>imageInfo</a:t>
            </a:r>
            <a:r>
              <a:rPr lang="en-US" sz="1333" dirty="0">
                <a:solidFill>
                  <a:schemeClr val="bg2"/>
                </a:solidFill>
                <a:latin typeface="Courier New" panose="02070309020205020404" pitchFamily="49" charset="0"/>
                <a:cs typeface="Courier New" panose="02070309020205020404" pitchFamily="49" charset="0"/>
              </a:rPr>
              <a:t>, </a:t>
            </a:r>
            <a:r>
              <a:rPr lang="en-US" sz="1333" dirty="0" smtClean="0">
                <a:solidFill>
                  <a:schemeClr val="bg2"/>
                </a:solidFill>
                <a:latin typeface="Courier New" panose="02070309020205020404" pitchFamily="49" charset="0"/>
                <a:cs typeface="Courier New" panose="02070309020205020404" pitchFamily="49" charset="0"/>
              </a:rPr>
              <a:t>&amp;image);</a:t>
            </a:r>
            <a:endParaRPr lang="en-US" sz="1333" dirty="0">
              <a:solidFill>
                <a:schemeClr val="bg2"/>
              </a:solidFill>
              <a:latin typeface="Courier New" panose="02070309020205020404" pitchFamily="49" charset="0"/>
              <a:cs typeface="Courier New" panose="02070309020205020404" pitchFamily="49" charset="0"/>
            </a:endParaRPr>
          </a:p>
          <a:p>
            <a:endParaRPr lang="en-US" sz="1333" dirty="0">
              <a:solidFill>
                <a:schemeClr val="bg2"/>
              </a:solidFill>
              <a:latin typeface="Courier New" panose="02070309020205020404" pitchFamily="49" charset="0"/>
              <a:cs typeface="Courier New" panose="02070309020205020404" pitchFamily="49" charset="0"/>
            </a:endParaRPr>
          </a:p>
          <a:p>
            <a:r>
              <a:rPr lang="en-US" sz="1333" dirty="0" err="1" smtClean="0">
                <a:solidFill>
                  <a:schemeClr val="bg2"/>
                </a:solidFill>
                <a:latin typeface="Courier New" panose="02070309020205020404" pitchFamily="49" charset="0"/>
                <a:cs typeface="Courier New" panose="02070309020205020404" pitchFamily="49" charset="0"/>
              </a:rPr>
              <a:t>VkBufferCreateInfo</a:t>
            </a:r>
            <a:r>
              <a:rPr lang="en-US" sz="1333" dirty="0" smtClean="0">
                <a:solidFill>
                  <a:schemeClr val="bg2"/>
                </a:solidFill>
                <a:latin typeface="Courier New" panose="02070309020205020404" pitchFamily="49" charset="0"/>
                <a:cs typeface="Courier New" panose="02070309020205020404" pitchFamily="49" charset="0"/>
              </a:rPr>
              <a:t> </a:t>
            </a:r>
            <a:r>
              <a:rPr lang="en-US" sz="1333" dirty="0" err="1">
                <a:solidFill>
                  <a:schemeClr val="bg2"/>
                </a:solidFill>
                <a:latin typeface="Courier New" panose="02070309020205020404" pitchFamily="49" charset="0"/>
                <a:cs typeface="Courier New" panose="02070309020205020404" pitchFamily="49" charset="0"/>
              </a:rPr>
              <a:t>bufferInfo</a:t>
            </a:r>
            <a:r>
              <a:rPr lang="en-US" sz="1333" dirty="0">
                <a:solidFill>
                  <a:schemeClr val="bg2"/>
                </a:solidFill>
                <a:latin typeface="Courier New" panose="02070309020205020404" pitchFamily="49" charset="0"/>
                <a:cs typeface="Courier New" panose="02070309020205020404" pitchFamily="49" charset="0"/>
              </a:rPr>
              <a:t> = { ... };</a:t>
            </a:r>
          </a:p>
          <a:p>
            <a:r>
              <a:rPr lang="en-US" sz="1333" dirty="0" err="1" smtClean="0">
                <a:solidFill>
                  <a:schemeClr val="bg2"/>
                </a:solidFill>
                <a:latin typeface="Courier New" panose="02070309020205020404" pitchFamily="49" charset="0"/>
                <a:cs typeface="Courier New" panose="02070309020205020404" pitchFamily="49" charset="0"/>
              </a:rPr>
              <a:t>VkBuffer</a:t>
            </a:r>
            <a:r>
              <a:rPr lang="en-US" sz="1333" dirty="0" smtClean="0">
                <a:solidFill>
                  <a:schemeClr val="bg2"/>
                </a:solidFill>
                <a:latin typeface="Courier New" panose="02070309020205020404" pitchFamily="49" charset="0"/>
                <a:cs typeface="Courier New" panose="02070309020205020404" pitchFamily="49" charset="0"/>
              </a:rPr>
              <a:t> </a:t>
            </a:r>
            <a:r>
              <a:rPr lang="en-US" sz="1333" dirty="0">
                <a:solidFill>
                  <a:schemeClr val="bg2"/>
                </a:solidFill>
                <a:latin typeface="Courier New" panose="02070309020205020404" pitchFamily="49" charset="0"/>
                <a:cs typeface="Courier New" panose="02070309020205020404" pitchFamily="49" charset="0"/>
              </a:rPr>
              <a:t>buffer;</a:t>
            </a:r>
          </a:p>
          <a:p>
            <a:r>
              <a:rPr lang="en-US" sz="1333" dirty="0" err="1">
                <a:solidFill>
                  <a:schemeClr val="bg2"/>
                </a:solidFill>
                <a:latin typeface="Courier New" panose="02070309020205020404" pitchFamily="49" charset="0"/>
                <a:cs typeface="Courier New" panose="02070309020205020404" pitchFamily="49" charset="0"/>
              </a:rPr>
              <a:t>vkCreateBuffer</a:t>
            </a:r>
            <a:r>
              <a:rPr lang="en-US" sz="1333" dirty="0">
                <a:solidFill>
                  <a:schemeClr val="bg2"/>
                </a:solidFill>
                <a:latin typeface="Courier New" panose="02070309020205020404" pitchFamily="49" charset="0"/>
                <a:cs typeface="Courier New" panose="02070309020205020404" pitchFamily="49" charset="0"/>
              </a:rPr>
              <a:t>(device, &amp;</a:t>
            </a:r>
            <a:r>
              <a:rPr lang="en-US" sz="1333" dirty="0" err="1">
                <a:solidFill>
                  <a:schemeClr val="bg2"/>
                </a:solidFill>
                <a:latin typeface="Courier New" panose="02070309020205020404" pitchFamily="49" charset="0"/>
                <a:cs typeface="Courier New" panose="02070309020205020404" pitchFamily="49" charset="0"/>
              </a:rPr>
              <a:t>bufferInfo</a:t>
            </a:r>
            <a:r>
              <a:rPr lang="en-US" sz="1333" dirty="0">
                <a:solidFill>
                  <a:schemeClr val="bg2"/>
                </a:solidFill>
                <a:latin typeface="Courier New" panose="02070309020205020404" pitchFamily="49" charset="0"/>
                <a:cs typeface="Courier New" panose="02070309020205020404" pitchFamily="49" charset="0"/>
              </a:rPr>
              <a:t>, &amp;buffer);</a:t>
            </a:r>
          </a:p>
        </p:txBody>
      </p:sp>
    </p:spTree>
    <p:extLst>
      <p:ext uri="{BB962C8B-B14F-4D97-AF65-F5344CB8AC3E}">
        <p14:creationId xmlns:p14="http://schemas.microsoft.com/office/powerpoint/2010/main" val="4002299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Device Memory</a:t>
            </a:r>
            <a:endParaRPr lang="en-US" dirty="0"/>
          </a:p>
        </p:txBody>
      </p:sp>
      <p:sp>
        <p:nvSpPr>
          <p:cNvPr id="3" name="Content Placeholder 2"/>
          <p:cNvSpPr>
            <a:spLocks noGrp="1"/>
          </p:cNvSpPr>
          <p:nvPr>
            <p:ph idx="1"/>
          </p:nvPr>
        </p:nvSpPr>
        <p:spPr/>
        <p:txBody>
          <a:bodyPr/>
          <a:lstStyle/>
          <a:p>
            <a:r>
              <a:rPr lang="en-US" dirty="0" smtClean="0"/>
              <a:t>Applications query objects for their memory needs:</a:t>
            </a:r>
          </a:p>
          <a:p>
            <a:pPr lvl="3"/>
            <a:endParaRPr lang="en-US" dirty="0" smtClean="0"/>
          </a:p>
          <a:p>
            <a:pPr lvl="3"/>
            <a:endParaRPr lang="en-US" dirty="0" smtClean="0"/>
          </a:p>
          <a:p>
            <a:r>
              <a:rPr lang="en-US" dirty="0" smtClean="0"/>
              <a:t>Application allocates memory for objects:</a:t>
            </a:r>
          </a:p>
          <a:p>
            <a:endParaRPr lang="en-US" dirty="0"/>
          </a:p>
          <a:p>
            <a:endParaRPr lang="en-US" dirty="0" smtClean="0"/>
          </a:p>
          <a:p>
            <a:r>
              <a:rPr lang="en-US" dirty="0" smtClean="0"/>
              <a:t>Application binds memory to the resource:</a:t>
            </a:r>
          </a:p>
          <a:p>
            <a:endParaRPr lang="en-US" dirty="0"/>
          </a:p>
        </p:txBody>
      </p:sp>
      <p:sp>
        <p:nvSpPr>
          <p:cNvPr id="4" name="TextBox 3"/>
          <p:cNvSpPr txBox="1"/>
          <p:nvPr/>
        </p:nvSpPr>
        <p:spPr bwMode="auto">
          <a:xfrm>
            <a:off x="1270000" y="1634658"/>
            <a:ext cx="5416868" cy="502573"/>
          </a:xfrm>
          <a:prstGeom prst="rect">
            <a:avLst/>
          </a:prstGeom>
          <a:noFill/>
          <a:ln w="3175" algn="ctr">
            <a:noFill/>
            <a:miter lim="800000"/>
            <a:headEnd/>
            <a:tailEnd/>
          </a:ln>
          <a:effectLst/>
        </p:spPr>
        <p:txBody>
          <a:bodyPr wrap="none" rtlCol="0">
            <a:spAutoFit/>
          </a:bodyPr>
          <a:lstStyle/>
          <a:p>
            <a:r>
              <a:rPr lang="en-US" sz="1333" dirty="0" err="1" smtClean="0">
                <a:solidFill>
                  <a:schemeClr val="bg2"/>
                </a:solidFill>
                <a:latin typeface="Courier New" panose="02070309020205020404" pitchFamily="49" charset="0"/>
                <a:cs typeface="Courier New" panose="02070309020205020404" pitchFamily="49" charset="0"/>
              </a:rPr>
              <a:t>VkMemoryRequirements</a:t>
            </a:r>
            <a:r>
              <a:rPr lang="en-US" sz="1333" dirty="0" smtClean="0">
                <a:solidFill>
                  <a:schemeClr val="bg2"/>
                </a:solidFill>
                <a:latin typeface="Courier New" panose="02070309020205020404" pitchFamily="49" charset="0"/>
                <a:cs typeface="Courier New" panose="02070309020205020404" pitchFamily="49" charset="0"/>
              </a:rPr>
              <a:t> </a:t>
            </a:r>
            <a:r>
              <a:rPr lang="en-US" sz="1333" dirty="0" err="1" smtClean="0">
                <a:solidFill>
                  <a:schemeClr val="bg2"/>
                </a:solidFill>
                <a:latin typeface="Courier New" panose="02070309020205020404" pitchFamily="49" charset="0"/>
                <a:cs typeface="Courier New" panose="02070309020205020404" pitchFamily="49" charset="0"/>
              </a:rPr>
              <a:t>reqs</a:t>
            </a:r>
            <a:r>
              <a:rPr lang="en-US" sz="1333" dirty="0" smtClean="0">
                <a:solidFill>
                  <a:schemeClr val="bg2"/>
                </a:solidFill>
                <a:latin typeface="Courier New" panose="02070309020205020404" pitchFamily="49" charset="0"/>
                <a:cs typeface="Courier New" panose="02070309020205020404" pitchFamily="49" charset="0"/>
              </a:rPr>
              <a:t>;</a:t>
            </a:r>
            <a:endParaRPr lang="en-US" sz="1333" dirty="0">
              <a:solidFill>
                <a:schemeClr val="bg2"/>
              </a:solidFill>
              <a:latin typeface="Courier New" panose="02070309020205020404" pitchFamily="49" charset="0"/>
              <a:cs typeface="Courier New" panose="02070309020205020404" pitchFamily="49" charset="0"/>
            </a:endParaRPr>
          </a:p>
          <a:p>
            <a:r>
              <a:rPr lang="en-US" sz="1333" dirty="0" err="1" smtClean="0">
                <a:solidFill>
                  <a:schemeClr val="bg2"/>
                </a:solidFill>
                <a:latin typeface="Courier New" panose="02070309020205020404" pitchFamily="49" charset="0"/>
                <a:cs typeface="Courier New" panose="02070309020205020404" pitchFamily="49" charset="0"/>
              </a:rPr>
              <a:t>vkGetImageMemoryRequirements</a:t>
            </a:r>
            <a:r>
              <a:rPr lang="en-US" sz="1333" dirty="0" smtClean="0">
                <a:solidFill>
                  <a:schemeClr val="bg2"/>
                </a:solidFill>
                <a:latin typeface="Courier New" panose="02070309020205020404" pitchFamily="49" charset="0"/>
                <a:cs typeface="Courier New" panose="02070309020205020404" pitchFamily="49" charset="0"/>
              </a:rPr>
              <a:t>(device, image, &amp;</a:t>
            </a:r>
            <a:r>
              <a:rPr lang="en-US" sz="1333" dirty="0" err="1">
                <a:solidFill>
                  <a:schemeClr val="bg2"/>
                </a:solidFill>
                <a:latin typeface="Courier New" panose="02070309020205020404" pitchFamily="49" charset="0"/>
                <a:cs typeface="Courier New" panose="02070309020205020404" pitchFamily="49" charset="0"/>
              </a:rPr>
              <a:t>reqs</a:t>
            </a:r>
            <a:r>
              <a:rPr lang="en-US" sz="1333" dirty="0">
                <a:solidFill>
                  <a:schemeClr val="bg2"/>
                </a:solidFill>
                <a:latin typeface="Courier New" panose="02070309020205020404" pitchFamily="49" charset="0"/>
                <a:cs typeface="Courier New" panose="02070309020205020404" pitchFamily="49" charset="0"/>
              </a:rPr>
              <a:t>);</a:t>
            </a:r>
          </a:p>
        </p:txBody>
      </p:sp>
      <p:sp>
        <p:nvSpPr>
          <p:cNvPr id="5" name="TextBox 4"/>
          <p:cNvSpPr txBox="1"/>
          <p:nvPr/>
        </p:nvSpPr>
        <p:spPr bwMode="auto">
          <a:xfrm>
            <a:off x="1270001" y="2757988"/>
            <a:ext cx="4185761" cy="707694"/>
          </a:xfrm>
          <a:prstGeom prst="rect">
            <a:avLst/>
          </a:prstGeom>
          <a:noFill/>
          <a:ln w="3175" algn="ctr">
            <a:noFill/>
            <a:miter lim="800000"/>
            <a:headEnd/>
            <a:tailEnd/>
          </a:ln>
          <a:effectLst/>
        </p:spPr>
        <p:txBody>
          <a:bodyPr wrap="none" rtlCol="0">
            <a:spAutoFit/>
          </a:bodyPr>
          <a:lstStyle/>
          <a:p>
            <a:r>
              <a:rPr lang="en-US" sz="1333" dirty="0" err="1" smtClean="0">
                <a:solidFill>
                  <a:schemeClr val="bg2"/>
                </a:solidFill>
                <a:latin typeface="Courier New" panose="02070309020205020404" pitchFamily="49" charset="0"/>
                <a:cs typeface="Courier New" panose="02070309020205020404" pitchFamily="49" charset="0"/>
              </a:rPr>
              <a:t>VkMemoryAllocInfo</a:t>
            </a:r>
            <a:r>
              <a:rPr lang="en-US" sz="1333" dirty="0" smtClean="0">
                <a:solidFill>
                  <a:schemeClr val="bg2"/>
                </a:solidFill>
                <a:latin typeface="Courier New" panose="02070309020205020404" pitchFamily="49" charset="0"/>
                <a:cs typeface="Courier New" panose="02070309020205020404" pitchFamily="49" charset="0"/>
              </a:rPr>
              <a:t> </a:t>
            </a:r>
            <a:r>
              <a:rPr lang="en-US" sz="1333" dirty="0" err="1" smtClean="0">
                <a:solidFill>
                  <a:schemeClr val="bg2"/>
                </a:solidFill>
                <a:latin typeface="Courier New" panose="02070309020205020404" pitchFamily="49" charset="0"/>
                <a:cs typeface="Courier New" panose="02070309020205020404" pitchFamily="49" charset="0"/>
              </a:rPr>
              <a:t>memInfo</a:t>
            </a:r>
            <a:r>
              <a:rPr lang="en-US" sz="1333" dirty="0" smtClean="0">
                <a:solidFill>
                  <a:schemeClr val="bg2"/>
                </a:solidFill>
                <a:latin typeface="Courier New" panose="02070309020205020404" pitchFamily="49" charset="0"/>
                <a:cs typeface="Courier New" panose="02070309020205020404" pitchFamily="49" charset="0"/>
              </a:rPr>
              <a:t> </a:t>
            </a:r>
            <a:r>
              <a:rPr lang="en-US" sz="1333" dirty="0">
                <a:solidFill>
                  <a:schemeClr val="bg2"/>
                </a:solidFill>
                <a:latin typeface="Courier New" panose="02070309020205020404" pitchFamily="49" charset="0"/>
                <a:cs typeface="Courier New" panose="02070309020205020404" pitchFamily="49" charset="0"/>
              </a:rPr>
              <a:t>= { ... };</a:t>
            </a:r>
          </a:p>
          <a:p>
            <a:r>
              <a:rPr lang="en-US" sz="1333" dirty="0" err="1" smtClean="0">
                <a:solidFill>
                  <a:schemeClr val="bg2"/>
                </a:solidFill>
                <a:latin typeface="Courier New" panose="02070309020205020404" pitchFamily="49" charset="0"/>
                <a:cs typeface="Courier New" panose="02070309020205020404" pitchFamily="49" charset="0"/>
              </a:rPr>
              <a:t>VkDeviceMemory</a:t>
            </a:r>
            <a:r>
              <a:rPr lang="en-US" sz="1333" dirty="0" smtClean="0">
                <a:solidFill>
                  <a:schemeClr val="bg2"/>
                </a:solidFill>
                <a:latin typeface="Courier New" panose="02070309020205020404" pitchFamily="49" charset="0"/>
                <a:cs typeface="Courier New" panose="02070309020205020404" pitchFamily="49" charset="0"/>
              </a:rPr>
              <a:t> </a:t>
            </a:r>
            <a:r>
              <a:rPr lang="en-US" sz="1333" dirty="0">
                <a:solidFill>
                  <a:schemeClr val="bg2"/>
                </a:solidFill>
                <a:latin typeface="Courier New" panose="02070309020205020404" pitchFamily="49" charset="0"/>
                <a:cs typeface="Courier New" panose="02070309020205020404" pitchFamily="49" charset="0"/>
              </a:rPr>
              <a:t>mem;</a:t>
            </a:r>
          </a:p>
          <a:p>
            <a:r>
              <a:rPr lang="en-US" sz="1333" dirty="0" err="1">
                <a:solidFill>
                  <a:schemeClr val="bg2"/>
                </a:solidFill>
                <a:latin typeface="Courier New" panose="02070309020205020404" pitchFamily="49" charset="0"/>
                <a:cs typeface="Courier New" panose="02070309020205020404" pitchFamily="49" charset="0"/>
              </a:rPr>
              <a:t>vkAllocMemory</a:t>
            </a:r>
            <a:r>
              <a:rPr lang="en-US" sz="1333" dirty="0">
                <a:solidFill>
                  <a:schemeClr val="bg2"/>
                </a:solidFill>
                <a:latin typeface="Courier New" panose="02070309020205020404" pitchFamily="49" charset="0"/>
                <a:cs typeface="Courier New" panose="02070309020205020404" pitchFamily="49" charset="0"/>
              </a:rPr>
              <a:t>(device, &amp;</a:t>
            </a:r>
            <a:r>
              <a:rPr lang="en-US" sz="1333" dirty="0" err="1">
                <a:solidFill>
                  <a:schemeClr val="bg2"/>
                </a:solidFill>
                <a:latin typeface="Courier New" panose="02070309020205020404" pitchFamily="49" charset="0"/>
                <a:cs typeface="Courier New" panose="02070309020205020404" pitchFamily="49" charset="0"/>
              </a:rPr>
              <a:t>memInfo</a:t>
            </a:r>
            <a:r>
              <a:rPr lang="en-US" sz="1333" dirty="0">
                <a:solidFill>
                  <a:schemeClr val="bg2"/>
                </a:solidFill>
                <a:latin typeface="Courier New" panose="02070309020205020404" pitchFamily="49" charset="0"/>
                <a:cs typeface="Courier New" panose="02070309020205020404" pitchFamily="49" charset="0"/>
              </a:rPr>
              <a:t>, &amp;mem);</a:t>
            </a:r>
          </a:p>
        </p:txBody>
      </p:sp>
      <p:sp>
        <p:nvSpPr>
          <p:cNvPr id="6" name="TextBox 5"/>
          <p:cNvSpPr txBox="1"/>
          <p:nvPr/>
        </p:nvSpPr>
        <p:spPr bwMode="auto">
          <a:xfrm>
            <a:off x="1270000" y="4075521"/>
            <a:ext cx="4390946" cy="297454"/>
          </a:xfrm>
          <a:prstGeom prst="rect">
            <a:avLst/>
          </a:prstGeom>
          <a:noFill/>
          <a:ln w="3175" algn="ctr">
            <a:noFill/>
            <a:miter lim="800000"/>
            <a:headEnd/>
            <a:tailEnd/>
          </a:ln>
          <a:effectLst/>
        </p:spPr>
        <p:txBody>
          <a:bodyPr wrap="none" rtlCol="0">
            <a:spAutoFit/>
          </a:bodyPr>
          <a:lstStyle/>
          <a:p>
            <a:r>
              <a:rPr lang="en-US" sz="1333" dirty="0" err="1" smtClean="0">
                <a:solidFill>
                  <a:schemeClr val="bg2"/>
                </a:solidFill>
                <a:latin typeface="Courier New" panose="02070309020205020404" pitchFamily="49" charset="0"/>
                <a:cs typeface="Courier New" panose="02070309020205020404" pitchFamily="49" charset="0"/>
              </a:rPr>
              <a:t>vkBindImageMemory</a:t>
            </a:r>
            <a:r>
              <a:rPr lang="en-US" sz="1333" dirty="0" smtClean="0">
                <a:solidFill>
                  <a:schemeClr val="bg2"/>
                </a:solidFill>
                <a:latin typeface="Courier New" panose="02070309020205020404" pitchFamily="49" charset="0"/>
                <a:cs typeface="Courier New" panose="02070309020205020404" pitchFamily="49" charset="0"/>
              </a:rPr>
              <a:t>(device, image, mem</a:t>
            </a:r>
            <a:r>
              <a:rPr lang="en-US" sz="1333" dirty="0">
                <a:solidFill>
                  <a:schemeClr val="bg2"/>
                </a:solidFill>
                <a:latin typeface="Courier New" panose="02070309020205020404" pitchFamily="49" charset="0"/>
                <a:cs typeface="Courier New" panose="02070309020205020404" pitchFamily="49" charset="0"/>
              </a:rPr>
              <a:t>, 0);</a:t>
            </a:r>
          </a:p>
        </p:txBody>
      </p:sp>
    </p:spTree>
    <p:extLst>
      <p:ext uri="{BB962C8B-B14F-4D97-AF65-F5344CB8AC3E}">
        <p14:creationId xmlns:p14="http://schemas.microsoft.com/office/powerpoint/2010/main" val="33654618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Memory</a:t>
            </a:r>
            <a:endParaRPr lang="en-US" dirty="0"/>
          </a:p>
        </p:txBody>
      </p:sp>
      <p:sp>
        <p:nvSpPr>
          <p:cNvPr id="3" name="Content Placeholder 2"/>
          <p:cNvSpPr>
            <a:spLocks noGrp="1"/>
          </p:cNvSpPr>
          <p:nvPr>
            <p:ph idx="1"/>
          </p:nvPr>
        </p:nvSpPr>
        <p:spPr/>
        <p:txBody>
          <a:bodyPr/>
          <a:lstStyle/>
          <a:p>
            <a:r>
              <a:rPr lang="en-US" dirty="0" smtClean="0"/>
              <a:t>Application managed memory:</a:t>
            </a:r>
          </a:p>
          <a:p>
            <a:pPr lvl="1"/>
            <a:r>
              <a:rPr lang="en-US" dirty="0" smtClean="0"/>
              <a:t>Application does pool management</a:t>
            </a:r>
          </a:p>
          <a:p>
            <a:pPr lvl="2"/>
            <a:r>
              <a:rPr lang="en-US" dirty="0" smtClean="0"/>
              <a:t>Multiple resource in a single allocation</a:t>
            </a:r>
          </a:p>
          <a:p>
            <a:pPr lvl="2"/>
            <a:r>
              <a:rPr lang="en-US" dirty="0" smtClean="0"/>
              <a:t>Avoid overhead of allocation per object</a:t>
            </a:r>
          </a:p>
          <a:p>
            <a:pPr lvl="2"/>
            <a:r>
              <a:rPr lang="en-US" dirty="0" smtClean="0"/>
              <a:t>Recycle memory between objects</a:t>
            </a:r>
            <a:endParaRPr lang="en-US" dirty="0"/>
          </a:p>
        </p:txBody>
      </p:sp>
    </p:spTree>
    <p:extLst>
      <p:ext uri="{BB962C8B-B14F-4D97-AF65-F5344CB8AC3E}">
        <p14:creationId xmlns:p14="http://schemas.microsoft.com/office/powerpoint/2010/main" val="10819476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Sharing Data</a:t>
            </a:r>
            <a:endParaRPr lang="en-US" dirty="0"/>
          </a:p>
        </p:txBody>
      </p:sp>
      <p:sp>
        <p:nvSpPr>
          <p:cNvPr id="3" name="Content Placeholder 2"/>
          <p:cNvSpPr>
            <a:spLocks noGrp="1"/>
          </p:cNvSpPr>
          <p:nvPr>
            <p:ph idx="1"/>
          </p:nvPr>
        </p:nvSpPr>
        <p:spPr/>
        <p:txBody>
          <a:bodyPr/>
          <a:lstStyle/>
          <a:p>
            <a:r>
              <a:rPr lang="en-US" dirty="0" smtClean="0"/>
              <a:t>Unlike OpenGL, memory is mapped, not buffers</a:t>
            </a:r>
          </a:p>
          <a:p>
            <a:pPr lvl="1"/>
            <a:r>
              <a:rPr lang="en-US" dirty="0" smtClean="0"/>
              <a:t>Bind memory to buffer</a:t>
            </a:r>
          </a:p>
          <a:p>
            <a:pPr lvl="1"/>
            <a:r>
              <a:rPr lang="en-US" dirty="0" smtClean="0"/>
              <a:t>Map memory for CPU access</a:t>
            </a:r>
          </a:p>
          <a:p>
            <a:pPr lvl="1"/>
            <a:endParaRPr lang="en-US" dirty="0"/>
          </a:p>
          <a:p>
            <a:r>
              <a:rPr lang="en-US" dirty="0" smtClean="0"/>
              <a:t>Flags control how memory is allocated and mapped</a:t>
            </a:r>
          </a:p>
          <a:p>
            <a:pPr lvl="1"/>
            <a:r>
              <a:rPr lang="en-US" dirty="0" smtClean="0"/>
              <a:t>Control over caching, coherency, etc. provided</a:t>
            </a:r>
          </a:p>
          <a:p>
            <a:pPr lvl="1"/>
            <a:r>
              <a:rPr lang="en-US" dirty="0" smtClean="0"/>
              <a:t>Zero-copy and UMA fully supported</a:t>
            </a:r>
          </a:p>
          <a:p>
            <a:pPr lvl="1"/>
            <a:endParaRPr lang="en-US" dirty="0"/>
          </a:p>
        </p:txBody>
      </p:sp>
      <p:sp>
        <p:nvSpPr>
          <p:cNvPr id="4" name="TextBox 3"/>
          <p:cNvSpPr txBox="1"/>
          <p:nvPr/>
        </p:nvSpPr>
        <p:spPr bwMode="auto">
          <a:xfrm>
            <a:off x="1270000" y="2530475"/>
            <a:ext cx="5724644" cy="297454"/>
          </a:xfrm>
          <a:prstGeom prst="rect">
            <a:avLst/>
          </a:prstGeom>
          <a:noFill/>
          <a:ln w="3175" algn="ctr">
            <a:noFill/>
            <a:miter lim="800000"/>
            <a:headEnd/>
            <a:tailEnd/>
          </a:ln>
          <a:effectLst/>
        </p:spPr>
        <p:txBody>
          <a:bodyPr wrap="none" rtlCol="0">
            <a:spAutoFit/>
          </a:bodyPr>
          <a:lstStyle/>
          <a:p>
            <a:r>
              <a:rPr lang="en-US" sz="1333" dirty="0" err="1" smtClean="0">
                <a:solidFill>
                  <a:schemeClr val="bg2"/>
                </a:solidFill>
                <a:latin typeface="Courier New" panose="02070309020205020404" pitchFamily="49" charset="0"/>
                <a:cs typeface="Courier New" panose="02070309020205020404" pitchFamily="49" charset="0"/>
              </a:rPr>
              <a:t>vkMapMemory</a:t>
            </a:r>
            <a:r>
              <a:rPr lang="en-US" sz="1333" dirty="0" smtClean="0">
                <a:solidFill>
                  <a:schemeClr val="bg2"/>
                </a:solidFill>
                <a:latin typeface="Courier New" panose="02070309020205020404" pitchFamily="49" charset="0"/>
                <a:cs typeface="Courier New" panose="02070309020205020404" pitchFamily="49" charset="0"/>
              </a:rPr>
              <a:t>(device, mem, offset, size, flags, &amp;</a:t>
            </a:r>
            <a:r>
              <a:rPr lang="en-US" sz="1333" dirty="0" err="1" smtClean="0">
                <a:solidFill>
                  <a:schemeClr val="bg2"/>
                </a:solidFill>
                <a:latin typeface="Courier New" panose="02070309020205020404" pitchFamily="49" charset="0"/>
                <a:cs typeface="Courier New" panose="02070309020205020404" pitchFamily="49" charset="0"/>
              </a:rPr>
              <a:t>pData</a:t>
            </a:r>
            <a:r>
              <a:rPr lang="en-US" sz="1333" dirty="0" smtClean="0">
                <a:solidFill>
                  <a:schemeClr val="bg2"/>
                </a:solidFill>
                <a:latin typeface="Courier New" panose="02070309020205020404" pitchFamily="49" charset="0"/>
                <a:cs typeface="Courier New" panose="02070309020205020404" pitchFamily="49" charset="0"/>
              </a:rPr>
              <a:t>);</a:t>
            </a:r>
            <a:endParaRPr lang="en-US" sz="1333" dirty="0">
              <a:solidFill>
                <a:schemeClr val="bg2"/>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291650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Descriptors</a:t>
            </a:r>
            <a:endParaRPr lang="en-US" dirty="0"/>
          </a:p>
        </p:txBody>
      </p:sp>
      <p:sp>
        <p:nvSpPr>
          <p:cNvPr id="3" name="Content Placeholder 2"/>
          <p:cNvSpPr>
            <a:spLocks noGrp="1"/>
          </p:cNvSpPr>
          <p:nvPr>
            <p:ph idx="1"/>
          </p:nvPr>
        </p:nvSpPr>
        <p:spPr/>
        <p:txBody>
          <a:bodyPr/>
          <a:lstStyle/>
          <a:p>
            <a:r>
              <a:rPr lang="en-US" dirty="0"/>
              <a:t>Vulkan resources are represented by descriptors</a:t>
            </a:r>
          </a:p>
          <a:p>
            <a:pPr lvl="1"/>
            <a:r>
              <a:rPr lang="en-US" dirty="0"/>
              <a:t>Descriptors are arranged in sets</a:t>
            </a:r>
          </a:p>
          <a:p>
            <a:pPr lvl="1"/>
            <a:r>
              <a:rPr lang="en-US" dirty="0"/>
              <a:t>Sets are allocated from pools</a:t>
            </a:r>
          </a:p>
          <a:p>
            <a:pPr lvl="1"/>
            <a:r>
              <a:rPr lang="en-US" dirty="0" smtClean="0"/>
              <a:t>Sets have layouts, known </a:t>
            </a:r>
            <a:r>
              <a:rPr lang="en-US" dirty="0"/>
              <a:t>at pipeline creation </a:t>
            </a:r>
            <a:r>
              <a:rPr lang="en-US" dirty="0" smtClean="0"/>
              <a:t>time</a:t>
            </a:r>
            <a:endParaRPr lang="en-US" dirty="0"/>
          </a:p>
        </p:txBody>
      </p:sp>
      <p:sp>
        <p:nvSpPr>
          <p:cNvPr id="4" name="TextBox 3"/>
          <p:cNvSpPr txBox="1"/>
          <p:nvPr/>
        </p:nvSpPr>
        <p:spPr bwMode="auto">
          <a:xfrm>
            <a:off x="1270000" y="3016250"/>
            <a:ext cx="3570208" cy="707694"/>
          </a:xfrm>
          <a:prstGeom prst="rect">
            <a:avLst/>
          </a:prstGeom>
          <a:noFill/>
          <a:ln w="3175" algn="ctr">
            <a:noFill/>
            <a:miter lim="800000"/>
            <a:headEnd/>
            <a:tailEnd/>
          </a:ln>
          <a:effectLst/>
        </p:spPr>
        <p:txBody>
          <a:bodyPr wrap="none" rtlCol="0">
            <a:spAutoFit/>
          </a:bodyPr>
          <a:lstStyle/>
          <a:p>
            <a:r>
              <a:rPr lang="en-US" sz="1333" dirty="0" err="1">
                <a:solidFill>
                  <a:schemeClr val="bg2"/>
                </a:solidFill>
                <a:latin typeface="Courier New" panose="02070309020205020404" pitchFamily="49" charset="0"/>
                <a:cs typeface="Courier New" panose="02070309020205020404" pitchFamily="49" charset="0"/>
              </a:rPr>
              <a:t>vkCreateDescriptorPool</a:t>
            </a:r>
            <a:r>
              <a:rPr lang="en-US" sz="1333" dirty="0">
                <a:solidFill>
                  <a:schemeClr val="bg2"/>
                </a:solidFill>
                <a:latin typeface="Courier New" panose="02070309020205020404" pitchFamily="49" charset="0"/>
                <a:cs typeface="Courier New" panose="02070309020205020404" pitchFamily="49" charset="0"/>
              </a:rPr>
              <a:t>(...);</a:t>
            </a:r>
          </a:p>
          <a:p>
            <a:r>
              <a:rPr lang="en-US" sz="1333" dirty="0" err="1" smtClean="0">
                <a:solidFill>
                  <a:schemeClr val="bg2"/>
                </a:solidFill>
                <a:latin typeface="Courier New" panose="02070309020205020404" pitchFamily="49" charset="0"/>
                <a:cs typeface="Courier New" panose="02070309020205020404" pitchFamily="49" charset="0"/>
              </a:rPr>
              <a:t>vkCreateDescriptorSetLayout</a:t>
            </a:r>
            <a:r>
              <a:rPr lang="en-US" sz="1333" dirty="0">
                <a:solidFill>
                  <a:schemeClr val="bg2"/>
                </a:solidFill>
                <a:latin typeface="Courier New" panose="02070309020205020404" pitchFamily="49" charset="0"/>
                <a:cs typeface="Courier New" panose="02070309020205020404" pitchFamily="49" charset="0"/>
              </a:rPr>
              <a:t>(...);</a:t>
            </a:r>
          </a:p>
          <a:p>
            <a:r>
              <a:rPr lang="en-US" sz="1333" dirty="0" err="1">
                <a:solidFill>
                  <a:schemeClr val="bg2"/>
                </a:solidFill>
                <a:latin typeface="Courier New" panose="02070309020205020404" pitchFamily="49" charset="0"/>
                <a:cs typeface="Courier New" panose="02070309020205020404" pitchFamily="49" charset="0"/>
              </a:rPr>
              <a:t>vkAllocDescriptorSets</a:t>
            </a:r>
            <a:r>
              <a:rPr lang="en-US" sz="1333" dirty="0">
                <a:solidFill>
                  <a:schemeClr val="bg2"/>
                </a:solidFill>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11373881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Pipeline Layouts</a:t>
            </a:r>
            <a:endParaRPr lang="en-US" dirty="0"/>
          </a:p>
        </p:txBody>
      </p:sp>
      <p:sp>
        <p:nvSpPr>
          <p:cNvPr id="3" name="Content Placeholder 2"/>
          <p:cNvSpPr>
            <a:spLocks noGrp="1"/>
          </p:cNvSpPr>
          <p:nvPr>
            <p:ph idx="1"/>
          </p:nvPr>
        </p:nvSpPr>
        <p:spPr/>
        <p:txBody>
          <a:bodyPr/>
          <a:lstStyle/>
          <a:p>
            <a:r>
              <a:rPr lang="en-US" dirty="0" smtClean="0"/>
              <a:t>Layouts represent arrangement of sets used by pipelines</a:t>
            </a:r>
          </a:p>
          <a:p>
            <a:pPr lvl="1"/>
            <a:r>
              <a:rPr lang="en-US" dirty="0" smtClean="0"/>
              <a:t>Layout </a:t>
            </a:r>
            <a:r>
              <a:rPr lang="en-US" dirty="0"/>
              <a:t>is shared between sets and pipelines</a:t>
            </a:r>
          </a:p>
          <a:p>
            <a:pPr lvl="1"/>
            <a:r>
              <a:rPr lang="en-US" dirty="0"/>
              <a:t>Layout represented by </a:t>
            </a:r>
            <a:r>
              <a:rPr lang="en-US" sz="1800" b="1" dirty="0" err="1" smtClean="0">
                <a:latin typeface="Courier New" panose="02070309020205020404" pitchFamily="49" charset="0"/>
                <a:cs typeface="Courier New" panose="02070309020205020404" pitchFamily="49" charset="0"/>
              </a:rPr>
              <a:t>VkPipelineLayout</a:t>
            </a:r>
            <a:r>
              <a:rPr lang="en-US" dirty="0" smtClean="0"/>
              <a:t> object</a:t>
            </a:r>
          </a:p>
          <a:p>
            <a:pPr lvl="2"/>
            <a:r>
              <a:rPr lang="en-US" dirty="0" smtClean="0"/>
              <a:t>Used at </a:t>
            </a:r>
            <a:r>
              <a:rPr lang="en-US" dirty="0"/>
              <a:t>pipeline create time</a:t>
            </a:r>
          </a:p>
          <a:p>
            <a:pPr lvl="1"/>
            <a:r>
              <a:rPr lang="en-US" dirty="0" smtClean="0"/>
              <a:t>Switch </a:t>
            </a:r>
            <a:r>
              <a:rPr lang="en-US" dirty="0"/>
              <a:t>pipelines </a:t>
            </a:r>
            <a:r>
              <a:rPr lang="en-US" dirty="0" smtClean="0"/>
              <a:t>using </a:t>
            </a:r>
            <a:r>
              <a:rPr lang="en-US" dirty="0"/>
              <a:t>sets of the same </a:t>
            </a:r>
            <a:r>
              <a:rPr lang="en-US" dirty="0" smtClean="0"/>
              <a:t>layout</a:t>
            </a:r>
          </a:p>
          <a:p>
            <a:pPr lvl="2"/>
            <a:r>
              <a:rPr lang="en-US" dirty="0" smtClean="0"/>
              <a:t>Pipelines are considered compatible</a:t>
            </a:r>
            <a:endParaRPr lang="en-US" dirty="0"/>
          </a:p>
        </p:txBody>
      </p:sp>
      <p:sp>
        <p:nvSpPr>
          <p:cNvPr id="4" name="TextBox 3"/>
          <p:cNvSpPr txBox="1"/>
          <p:nvPr/>
        </p:nvSpPr>
        <p:spPr bwMode="auto">
          <a:xfrm>
            <a:off x="1270000" y="3892550"/>
            <a:ext cx="3057247" cy="297454"/>
          </a:xfrm>
          <a:prstGeom prst="rect">
            <a:avLst/>
          </a:prstGeom>
          <a:noFill/>
          <a:ln w="3175" algn="ctr">
            <a:noFill/>
            <a:miter lim="800000"/>
            <a:headEnd/>
            <a:tailEnd/>
          </a:ln>
          <a:effectLst/>
        </p:spPr>
        <p:txBody>
          <a:bodyPr wrap="none" rtlCol="0">
            <a:spAutoFit/>
          </a:bodyPr>
          <a:lstStyle/>
          <a:p>
            <a:r>
              <a:rPr lang="en-US" sz="1333" dirty="0" err="1" smtClean="0">
                <a:solidFill>
                  <a:schemeClr val="bg2"/>
                </a:solidFill>
                <a:latin typeface="Courier New" panose="02070309020205020404" pitchFamily="49" charset="0"/>
                <a:cs typeface="Courier New" panose="02070309020205020404" pitchFamily="49" charset="0"/>
              </a:rPr>
              <a:t>vkCreatePipelineLayout</a:t>
            </a:r>
            <a:r>
              <a:rPr lang="en-US" sz="1333" dirty="0" smtClean="0">
                <a:solidFill>
                  <a:schemeClr val="bg2"/>
                </a:solidFill>
                <a:latin typeface="Courier New" panose="02070309020205020404" pitchFamily="49" charset="0"/>
                <a:cs typeface="Courier New" panose="02070309020205020404" pitchFamily="49" charset="0"/>
              </a:rPr>
              <a:t>(...);</a:t>
            </a:r>
            <a:endParaRPr lang="en-US" sz="1333" dirty="0">
              <a:solidFill>
                <a:schemeClr val="bg2"/>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2473578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Render Passes</a:t>
            </a:r>
            <a:endParaRPr lang="en-US" dirty="0"/>
          </a:p>
        </p:txBody>
      </p:sp>
      <p:sp>
        <p:nvSpPr>
          <p:cNvPr id="3" name="Content Placeholder 2"/>
          <p:cNvSpPr>
            <a:spLocks noGrp="1"/>
          </p:cNvSpPr>
          <p:nvPr>
            <p:ph idx="1"/>
          </p:nvPr>
        </p:nvSpPr>
        <p:spPr/>
        <p:txBody>
          <a:bodyPr/>
          <a:lstStyle/>
          <a:p>
            <a:r>
              <a:rPr lang="en-US" dirty="0" smtClean="0"/>
              <a:t>Frames logically organized into render passes</a:t>
            </a:r>
          </a:p>
          <a:p>
            <a:endParaRPr lang="en-US" dirty="0" smtClean="0"/>
          </a:p>
          <a:p>
            <a:pPr lvl="1"/>
            <a:endParaRPr lang="en-US" dirty="0" smtClean="0"/>
          </a:p>
          <a:p>
            <a:r>
              <a:rPr lang="en-US" dirty="0"/>
              <a:t>Render pass contains a lot of </a:t>
            </a:r>
            <a:r>
              <a:rPr lang="en-US" dirty="0" smtClean="0"/>
              <a:t>information:</a:t>
            </a:r>
            <a:endParaRPr lang="en-US" dirty="0"/>
          </a:p>
          <a:p>
            <a:pPr lvl="1"/>
            <a:r>
              <a:rPr lang="en-US" dirty="0"/>
              <a:t>Layout and types of framebuffer attachments</a:t>
            </a:r>
          </a:p>
          <a:p>
            <a:pPr lvl="1"/>
            <a:r>
              <a:rPr lang="en-US" dirty="0"/>
              <a:t>What to do when the render pass begins and ends</a:t>
            </a:r>
          </a:p>
          <a:p>
            <a:pPr lvl="1"/>
            <a:r>
              <a:rPr lang="en-US" dirty="0" smtClean="0"/>
              <a:t>Part of the framebuffer </a:t>
            </a:r>
            <a:r>
              <a:rPr lang="en-US" dirty="0"/>
              <a:t>that the </a:t>
            </a:r>
            <a:r>
              <a:rPr lang="en-US" dirty="0" smtClean="0"/>
              <a:t>pass </a:t>
            </a:r>
            <a:r>
              <a:rPr lang="en-US" dirty="0"/>
              <a:t>may effect</a:t>
            </a:r>
          </a:p>
          <a:p>
            <a:pPr lvl="1"/>
            <a:endParaRPr lang="en-US" dirty="0"/>
          </a:p>
        </p:txBody>
      </p:sp>
      <p:sp>
        <p:nvSpPr>
          <p:cNvPr id="4" name="TextBox 3"/>
          <p:cNvSpPr txBox="1"/>
          <p:nvPr/>
        </p:nvSpPr>
        <p:spPr bwMode="auto">
          <a:xfrm>
            <a:off x="1270000" y="1651000"/>
            <a:ext cx="5006499" cy="912814"/>
          </a:xfrm>
          <a:prstGeom prst="rect">
            <a:avLst/>
          </a:prstGeom>
          <a:noFill/>
          <a:ln w="3175" algn="ctr">
            <a:noFill/>
            <a:miter lim="800000"/>
            <a:headEnd/>
            <a:tailEnd/>
          </a:ln>
          <a:effectLst/>
        </p:spPr>
        <p:txBody>
          <a:bodyPr wrap="none" rtlCol="0">
            <a:spAutoFit/>
          </a:bodyPr>
          <a:lstStyle/>
          <a:p>
            <a:r>
              <a:rPr lang="en-US" sz="1333" dirty="0" err="1" smtClean="0">
                <a:solidFill>
                  <a:schemeClr val="bg2"/>
                </a:solidFill>
                <a:latin typeface="Courier New" panose="02070309020205020404" pitchFamily="49" charset="0"/>
                <a:cs typeface="Courier New" panose="02070309020205020404" pitchFamily="49" charset="0"/>
              </a:rPr>
              <a:t>VkRenderPassCreateInfo</a:t>
            </a:r>
            <a:r>
              <a:rPr lang="en-US" sz="1333" dirty="0" smtClean="0">
                <a:solidFill>
                  <a:schemeClr val="bg2"/>
                </a:solidFill>
                <a:latin typeface="Courier New" panose="02070309020205020404" pitchFamily="49" charset="0"/>
                <a:cs typeface="Courier New" panose="02070309020205020404" pitchFamily="49" charset="0"/>
              </a:rPr>
              <a:t> info </a:t>
            </a:r>
            <a:r>
              <a:rPr lang="en-US" sz="1333" dirty="0">
                <a:solidFill>
                  <a:schemeClr val="bg2"/>
                </a:solidFill>
                <a:latin typeface="Courier New" panose="02070309020205020404" pitchFamily="49" charset="0"/>
                <a:cs typeface="Courier New" panose="02070309020205020404" pitchFamily="49" charset="0"/>
              </a:rPr>
              <a:t>= { ... };</a:t>
            </a:r>
          </a:p>
          <a:p>
            <a:r>
              <a:rPr lang="en-US" sz="1333" dirty="0" err="1" smtClean="0">
                <a:solidFill>
                  <a:schemeClr val="bg2"/>
                </a:solidFill>
                <a:latin typeface="Courier New" panose="02070309020205020404" pitchFamily="49" charset="0"/>
                <a:cs typeface="Courier New" panose="02070309020205020404" pitchFamily="49" charset="0"/>
              </a:rPr>
              <a:t>VkRenderPass</a:t>
            </a:r>
            <a:r>
              <a:rPr lang="en-US" sz="1333" dirty="0" smtClean="0">
                <a:solidFill>
                  <a:schemeClr val="bg2"/>
                </a:solidFill>
                <a:latin typeface="Courier New" panose="02070309020205020404" pitchFamily="49" charset="0"/>
                <a:cs typeface="Courier New" panose="02070309020205020404" pitchFamily="49" charset="0"/>
              </a:rPr>
              <a:t> </a:t>
            </a:r>
            <a:r>
              <a:rPr lang="en-US" sz="1333" dirty="0" err="1" smtClean="0">
                <a:solidFill>
                  <a:schemeClr val="bg2"/>
                </a:solidFill>
                <a:latin typeface="Courier New" panose="02070309020205020404" pitchFamily="49" charset="0"/>
                <a:cs typeface="Courier New" panose="02070309020205020404" pitchFamily="49" charset="0"/>
              </a:rPr>
              <a:t>renderPass</a:t>
            </a:r>
            <a:r>
              <a:rPr lang="en-US" sz="1333" dirty="0">
                <a:solidFill>
                  <a:schemeClr val="bg2"/>
                </a:solidFill>
                <a:latin typeface="Courier New" panose="02070309020205020404" pitchFamily="49" charset="0"/>
                <a:cs typeface="Courier New" panose="02070309020205020404" pitchFamily="49" charset="0"/>
              </a:rPr>
              <a:t>;</a:t>
            </a:r>
          </a:p>
          <a:p>
            <a:endParaRPr lang="en-US" sz="1333" dirty="0">
              <a:solidFill>
                <a:schemeClr val="bg2"/>
              </a:solidFill>
              <a:latin typeface="Courier New" panose="02070309020205020404" pitchFamily="49" charset="0"/>
              <a:cs typeface="Courier New" panose="02070309020205020404" pitchFamily="49" charset="0"/>
            </a:endParaRPr>
          </a:p>
          <a:p>
            <a:r>
              <a:rPr lang="en-US" sz="1333" dirty="0" err="1">
                <a:solidFill>
                  <a:schemeClr val="bg2"/>
                </a:solidFill>
                <a:latin typeface="Courier New" panose="02070309020205020404" pitchFamily="49" charset="0"/>
                <a:cs typeface="Courier New" panose="02070309020205020404" pitchFamily="49" charset="0"/>
              </a:rPr>
              <a:t>vkCreateRenderPass</a:t>
            </a:r>
            <a:r>
              <a:rPr lang="en-US" sz="1333" dirty="0">
                <a:solidFill>
                  <a:schemeClr val="bg2"/>
                </a:solidFill>
                <a:latin typeface="Courier New" panose="02070309020205020404" pitchFamily="49" charset="0"/>
                <a:cs typeface="Courier New" panose="02070309020205020404" pitchFamily="49" charset="0"/>
              </a:rPr>
              <a:t>(device, &amp;info, &amp;</a:t>
            </a:r>
            <a:r>
              <a:rPr lang="en-US" sz="1333" dirty="0" err="1">
                <a:solidFill>
                  <a:schemeClr val="bg2"/>
                </a:solidFill>
                <a:latin typeface="Courier New" panose="02070309020205020404" pitchFamily="49" charset="0"/>
                <a:cs typeface="Courier New" panose="02070309020205020404" pitchFamily="49" charset="0"/>
              </a:rPr>
              <a:t>renderPass</a:t>
            </a:r>
            <a:r>
              <a:rPr lang="en-US" sz="1333" dirty="0">
                <a:solidFill>
                  <a:schemeClr val="bg2"/>
                </a:solidFill>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40772671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Merging Passes</a:t>
            </a:r>
            <a:endParaRPr lang="en-US" dirty="0"/>
          </a:p>
        </p:txBody>
      </p:sp>
      <p:sp>
        <p:nvSpPr>
          <p:cNvPr id="3" name="Content Placeholder 2"/>
          <p:cNvSpPr>
            <a:spLocks noGrp="1"/>
          </p:cNvSpPr>
          <p:nvPr>
            <p:ph idx="1"/>
          </p:nvPr>
        </p:nvSpPr>
        <p:spPr/>
        <p:txBody>
          <a:bodyPr/>
          <a:lstStyle/>
          <a:p>
            <a:r>
              <a:rPr lang="en-US" dirty="0" smtClean="0"/>
              <a:t>Vulkan has the concept of a “sub-pass”</a:t>
            </a:r>
          </a:p>
          <a:p>
            <a:pPr lvl="1"/>
            <a:r>
              <a:rPr lang="en-US" dirty="0" smtClean="0"/>
              <a:t>Allows multiple render passes to be merged</a:t>
            </a:r>
          </a:p>
          <a:p>
            <a:pPr lvl="1"/>
            <a:r>
              <a:rPr lang="en-US" dirty="0" smtClean="0"/>
              <a:t>Intermediate attachments for transient data</a:t>
            </a:r>
          </a:p>
          <a:p>
            <a:pPr lvl="2"/>
            <a:r>
              <a:rPr lang="en-US" dirty="0" smtClean="0"/>
              <a:t>Data passed from pass to pass</a:t>
            </a:r>
          </a:p>
          <a:p>
            <a:pPr lvl="2"/>
            <a:r>
              <a:rPr lang="en-US" dirty="0" smtClean="0"/>
              <a:t>Tile-based architectures can keep data on chip</a:t>
            </a:r>
          </a:p>
          <a:p>
            <a:pPr lvl="2"/>
            <a:r>
              <a:rPr lang="en-US" dirty="0" smtClean="0"/>
              <a:t>Might reuse memory for temporary surfaces</a:t>
            </a:r>
            <a:endParaRPr lang="en-US" dirty="0"/>
          </a:p>
        </p:txBody>
      </p:sp>
    </p:spTree>
    <p:extLst>
      <p:ext uri="{BB962C8B-B14F-4D97-AF65-F5344CB8AC3E}">
        <p14:creationId xmlns:p14="http://schemas.microsoft.com/office/powerpoint/2010/main" val="2801083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Drawing</a:t>
            </a:r>
            <a:endParaRPr lang="en-US" dirty="0"/>
          </a:p>
        </p:txBody>
      </p:sp>
      <p:sp>
        <p:nvSpPr>
          <p:cNvPr id="3" name="Content Placeholder 2"/>
          <p:cNvSpPr>
            <a:spLocks noGrp="1"/>
          </p:cNvSpPr>
          <p:nvPr>
            <p:ph idx="1"/>
          </p:nvPr>
        </p:nvSpPr>
        <p:spPr/>
        <p:txBody>
          <a:bodyPr/>
          <a:lstStyle/>
          <a:p>
            <a:r>
              <a:rPr lang="en-US" dirty="0" smtClean="0"/>
              <a:t>Draws are always inside a render pass</a:t>
            </a:r>
          </a:p>
          <a:p>
            <a:endParaRPr lang="en-US" dirty="0"/>
          </a:p>
          <a:p>
            <a:endParaRPr lang="en-US" dirty="0" smtClean="0"/>
          </a:p>
          <a:p>
            <a:endParaRPr lang="en-US" dirty="0"/>
          </a:p>
          <a:p>
            <a:endParaRPr lang="en-US" dirty="0" smtClean="0"/>
          </a:p>
          <a:p>
            <a:endParaRPr lang="en-US" dirty="0"/>
          </a:p>
          <a:p>
            <a:r>
              <a:rPr lang="en-US" dirty="0" smtClean="0"/>
              <a:t>All draw types supported – instancing, indirect, etc.</a:t>
            </a:r>
            <a:endParaRPr lang="en-US" dirty="0"/>
          </a:p>
        </p:txBody>
      </p:sp>
      <p:sp>
        <p:nvSpPr>
          <p:cNvPr id="4" name="TextBox 3"/>
          <p:cNvSpPr txBox="1"/>
          <p:nvPr/>
        </p:nvSpPr>
        <p:spPr bwMode="auto">
          <a:xfrm>
            <a:off x="1270001" y="1631950"/>
            <a:ext cx="7571303" cy="1938416"/>
          </a:xfrm>
          <a:prstGeom prst="rect">
            <a:avLst/>
          </a:prstGeom>
          <a:noFill/>
          <a:ln w="3175" algn="ctr">
            <a:noFill/>
            <a:miter lim="800000"/>
            <a:headEnd/>
            <a:tailEnd/>
          </a:ln>
          <a:effectLst/>
        </p:spPr>
        <p:txBody>
          <a:bodyPr wrap="none" rtlCol="0">
            <a:spAutoFit/>
          </a:bodyPr>
          <a:lstStyle/>
          <a:p>
            <a:r>
              <a:rPr lang="en-US" sz="1333" dirty="0" err="1" smtClean="0">
                <a:solidFill>
                  <a:schemeClr val="bg2"/>
                </a:solidFill>
                <a:latin typeface="Courier New" panose="02070309020205020404" pitchFamily="49" charset="0"/>
                <a:cs typeface="Courier New" panose="02070309020205020404" pitchFamily="49" charset="0"/>
              </a:rPr>
              <a:t>VkRenderPassBegin</a:t>
            </a:r>
            <a:r>
              <a:rPr lang="en-US" sz="1333" dirty="0" smtClean="0">
                <a:solidFill>
                  <a:schemeClr val="bg2"/>
                </a:solidFill>
                <a:latin typeface="Courier New" panose="02070309020205020404" pitchFamily="49" charset="0"/>
                <a:cs typeface="Courier New" panose="02070309020205020404" pitchFamily="49" charset="0"/>
              </a:rPr>
              <a:t> </a:t>
            </a:r>
            <a:r>
              <a:rPr lang="en-US" sz="1333" dirty="0" err="1" smtClean="0">
                <a:solidFill>
                  <a:schemeClr val="bg2"/>
                </a:solidFill>
                <a:latin typeface="Courier New" panose="02070309020205020404" pitchFamily="49" charset="0"/>
                <a:cs typeface="Courier New" panose="02070309020205020404" pitchFamily="49" charset="0"/>
              </a:rPr>
              <a:t>beginInfo</a:t>
            </a:r>
            <a:r>
              <a:rPr lang="en-US" sz="1333" dirty="0" smtClean="0">
                <a:solidFill>
                  <a:schemeClr val="bg2"/>
                </a:solidFill>
                <a:latin typeface="Courier New" panose="02070309020205020404" pitchFamily="49" charset="0"/>
                <a:cs typeface="Courier New" panose="02070309020205020404" pitchFamily="49" charset="0"/>
              </a:rPr>
              <a:t> </a:t>
            </a:r>
            <a:r>
              <a:rPr lang="en-US" sz="1333" dirty="0">
                <a:solidFill>
                  <a:schemeClr val="bg2"/>
                </a:solidFill>
                <a:latin typeface="Courier New" panose="02070309020205020404" pitchFamily="49" charset="0"/>
                <a:cs typeface="Courier New" panose="02070309020205020404" pitchFamily="49" charset="0"/>
              </a:rPr>
              <a:t>= { </a:t>
            </a:r>
            <a:r>
              <a:rPr lang="en-US" sz="1333" dirty="0" err="1">
                <a:solidFill>
                  <a:schemeClr val="bg2"/>
                </a:solidFill>
                <a:latin typeface="Courier New" panose="02070309020205020404" pitchFamily="49" charset="0"/>
                <a:cs typeface="Courier New" panose="02070309020205020404" pitchFamily="49" charset="0"/>
              </a:rPr>
              <a:t>renderPass</a:t>
            </a:r>
            <a:r>
              <a:rPr lang="en-US" sz="1333" dirty="0">
                <a:solidFill>
                  <a:schemeClr val="bg2"/>
                </a:solidFill>
                <a:latin typeface="Courier New" panose="02070309020205020404" pitchFamily="49" charset="0"/>
                <a:cs typeface="Courier New" panose="02070309020205020404" pitchFamily="49" charset="0"/>
              </a:rPr>
              <a:t>, ... };</a:t>
            </a:r>
          </a:p>
          <a:p>
            <a:endParaRPr lang="en-US" sz="1333" dirty="0">
              <a:solidFill>
                <a:schemeClr val="bg2"/>
              </a:solidFill>
              <a:latin typeface="Courier New" panose="02070309020205020404" pitchFamily="49" charset="0"/>
              <a:cs typeface="Courier New" panose="02070309020205020404" pitchFamily="49" charset="0"/>
            </a:endParaRPr>
          </a:p>
          <a:p>
            <a:r>
              <a:rPr lang="en-US" sz="1333" dirty="0" err="1">
                <a:solidFill>
                  <a:schemeClr val="bg2"/>
                </a:solidFill>
                <a:latin typeface="Courier New" panose="02070309020205020404" pitchFamily="49" charset="0"/>
                <a:cs typeface="Courier New" panose="02070309020205020404" pitchFamily="49" charset="0"/>
              </a:rPr>
              <a:t>vkCmdBeginRenderPass</a:t>
            </a:r>
            <a:r>
              <a:rPr lang="en-US" sz="1333" dirty="0">
                <a:solidFill>
                  <a:schemeClr val="bg2"/>
                </a:solidFill>
                <a:latin typeface="Courier New" panose="02070309020205020404" pitchFamily="49" charset="0"/>
                <a:cs typeface="Courier New" panose="02070309020205020404" pitchFamily="49" charset="0"/>
              </a:rPr>
              <a:t>(</a:t>
            </a:r>
            <a:r>
              <a:rPr lang="en-US" sz="1333" dirty="0" err="1">
                <a:solidFill>
                  <a:schemeClr val="bg2"/>
                </a:solidFill>
                <a:latin typeface="Courier New" panose="02070309020205020404" pitchFamily="49" charset="0"/>
                <a:cs typeface="Courier New" panose="02070309020205020404" pitchFamily="49" charset="0"/>
              </a:rPr>
              <a:t>cmdBuffer</a:t>
            </a:r>
            <a:r>
              <a:rPr lang="en-US" sz="1333" dirty="0">
                <a:solidFill>
                  <a:schemeClr val="bg2"/>
                </a:solidFill>
                <a:latin typeface="Courier New" panose="02070309020205020404" pitchFamily="49" charset="0"/>
                <a:cs typeface="Courier New" panose="02070309020205020404" pitchFamily="49" charset="0"/>
              </a:rPr>
              <a:t>, &amp;</a:t>
            </a:r>
            <a:r>
              <a:rPr lang="en-US" sz="1333" dirty="0" err="1">
                <a:solidFill>
                  <a:schemeClr val="bg2"/>
                </a:solidFill>
                <a:latin typeface="Courier New" panose="02070309020205020404" pitchFamily="49" charset="0"/>
                <a:cs typeface="Courier New" panose="02070309020205020404" pitchFamily="49" charset="0"/>
              </a:rPr>
              <a:t>beginInfo</a:t>
            </a:r>
            <a:r>
              <a:rPr lang="en-US" sz="1333" dirty="0">
                <a:solidFill>
                  <a:schemeClr val="bg2"/>
                </a:solidFill>
                <a:latin typeface="Courier New" panose="02070309020205020404" pitchFamily="49" charset="0"/>
                <a:cs typeface="Courier New" panose="02070309020205020404" pitchFamily="49" charset="0"/>
              </a:rPr>
              <a:t>);</a:t>
            </a:r>
          </a:p>
          <a:p>
            <a:endParaRPr lang="en-US" sz="1333" dirty="0">
              <a:solidFill>
                <a:schemeClr val="bg2"/>
              </a:solidFill>
              <a:latin typeface="Courier New" panose="02070309020205020404" pitchFamily="49" charset="0"/>
              <a:cs typeface="Courier New" panose="02070309020205020404" pitchFamily="49" charset="0"/>
            </a:endParaRPr>
          </a:p>
          <a:p>
            <a:r>
              <a:rPr lang="en-US" sz="1333" dirty="0" err="1">
                <a:solidFill>
                  <a:schemeClr val="bg2"/>
                </a:solidFill>
                <a:latin typeface="Courier New" panose="02070309020205020404" pitchFamily="49" charset="0"/>
                <a:cs typeface="Courier New" panose="02070309020205020404" pitchFamily="49" charset="0"/>
              </a:rPr>
              <a:t>vkCmdBindPipeline</a:t>
            </a:r>
            <a:r>
              <a:rPr lang="en-US" sz="1333" dirty="0">
                <a:solidFill>
                  <a:schemeClr val="bg2"/>
                </a:solidFill>
                <a:latin typeface="Courier New" panose="02070309020205020404" pitchFamily="49" charset="0"/>
                <a:cs typeface="Courier New" panose="02070309020205020404" pitchFamily="49" charset="0"/>
              </a:rPr>
              <a:t>(</a:t>
            </a:r>
            <a:r>
              <a:rPr lang="en-US" sz="1333" dirty="0" err="1">
                <a:solidFill>
                  <a:schemeClr val="bg2"/>
                </a:solidFill>
                <a:latin typeface="Courier New" panose="02070309020205020404" pitchFamily="49" charset="0"/>
                <a:cs typeface="Courier New" panose="02070309020205020404" pitchFamily="49" charset="0"/>
              </a:rPr>
              <a:t>cmdBuffer</a:t>
            </a:r>
            <a:r>
              <a:rPr lang="en-US" sz="1333" dirty="0">
                <a:solidFill>
                  <a:schemeClr val="bg2"/>
                </a:solidFill>
                <a:latin typeface="Courier New" panose="02070309020205020404" pitchFamily="49" charset="0"/>
                <a:cs typeface="Courier New" panose="02070309020205020404" pitchFamily="49" charset="0"/>
              </a:rPr>
              <a:t>, VK_PIPELINE_BIND_POINT_GRAPHICS, pipeline);</a:t>
            </a:r>
          </a:p>
          <a:p>
            <a:r>
              <a:rPr lang="en-US" sz="1333" dirty="0" err="1">
                <a:solidFill>
                  <a:schemeClr val="bg2"/>
                </a:solidFill>
                <a:latin typeface="Courier New" panose="02070309020205020404" pitchFamily="49" charset="0"/>
                <a:cs typeface="Courier New" panose="02070309020205020404" pitchFamily="49" charset="0"/>
              </a:rPr>
              <a:t>vkCmdBindDescriptorSets</a:t>
            </a:r>
            <a:r>
              <a:rPr lang="en-US" sz="1333" dirty="0">
                <a:solidFill>
                  <a:schemeClr val="bg2"/>
                </a:solidFill>
                <a:latin typeface="Courier New" panose="02070309020205020404" pitchFamily="49" charset="0"/>
                <a:cs typeface="Courier New" panose="02070309020205020404" pitchFamily="49" charset="0"/>
              </a:rPr>
              <a:t>(</a:t>
            </a:r>
            <a:r>
              <a:rPr lang="en-US" sz="1333" dirty="0" err="1">
                <a:solidFill>
                  <a:schemeClr val="bg2"/>
                </a:solidFill>
                <a:latin typeface="Courier New" panose="02070309020205020404" pitchFamily="49" charset="0"/>
                <a:cs typeface="Courier New" panose="02070309020205020404" pitchFamily="49" charset="0"/>
              </a:rPr>
              <a:t>cmdBuffer</a:t>
            </a:r>
            <a:r>
              <a:rPr lang="en-US" sz="1333" dirty="0">
                <a:solidFill>
                  <a:schemeClr val="bg2"/>
                </a:solidFill>
                <a:latin typeface="Courier New" panose="02070309020205020404" pitchFamily="49" charset="0"/>
                <a:cs typeface="Courier New" panose="02070309020205020404" pitchFamily="49" charset="0"/>
              </a:rPr>
              <a:t>, ...);</a:t>
            </a:r>
          </a:p>
          <a:p>
            <a:r>
              <a:rPr lang="en-US" sz="1333" dirty="0" err="1">
                <a:solidFill>
                  <a:schemeClr val="bg2"/>
                </a:solidFill>
                <a:latin typeface="Courier New" panose="02070309020205020404" pitchFamily="49" charset="0"/>
                <a:cs typeface="Courier New" panose="02070309020205020404" pitchFamily="49" charset="0"/>
              </a:rPr>
              <a:t>vkCmdDraw</a:t>
            </a:r>
            <a:r>
              <a:rPr lang="en-US" sz="1333" dirty="0">
                <a:solidFill>
                  <a:schemeClr val="bg2"/>
                </a:solidFill>
                <a:latin typeface="Courier New" panose="02070309020205020404" pitchFamily="49" charset="0"/>
                <a:cs typeface="Courier New" panose="02070309020205020404" pitchFamily="49" charset="0"/>
              </a:rPr>
              <a:t>(</a:t>
            </a:r>
            <a:r>
              <a:rPr lang="en-US" sz="1333" dirty="0" err="1">
                <a:solidFill>
                  <a:schemeClr val="bg2"/>
                </a:solidFill>
                <a:latin typeface="Courier New" panose="02070309020205020404" pitchFamily="49" charset="0"/>
                <a:cs typeface="Courier New" panose="02070309020205020404" pitchFamily="49" charset="0"/>
              </a:rPr>
              <a:t>cmdBuffer</a:t>
            </a:r>
            <a:r>
              <a:rPr lang="en-US" sz="1333" dirty="0">
                <a:solidFill>
                  <a:schemeClr val="bg2"/>
                </a:solidFill>
                <a:latin typeface="Courier New" panose="02070309020205020404" pitchFamily="49" charset="0"/>
                <a:cs typeface="Courier New" panose="02070309020205020404" pitchFamily="49" charset="0"/>
              </a:rPr>
              <a:t>, 0, 100, 1, 0);</a:t>
            </a:r>
          </a:p>
          <a:p>
            <a:endParaRPr lang="en-US" sz="1333" dirty="0">
              <a:solidFill>
                <a:schemeClr val="bg2"/>
              </a:solidFill>
              <a:latin typeface="Courier New" panose="02070309020205020404" pitchFamily="49" charset="0"/>
              <a:cs typeface="Courier New" panose="02070309020205020404" pitchFamily="49" charset="0"/>
            </a:endParaRPr>
          </a:p>
          <a:p>
            <a:r>
              <a:rPr lang="en-US" sz="1333" dirty="0" err="1">
                <a:solidFill>
                  <a:schemeClr val="bg2"/>
                </a:solidFill>
                <a:latin typeface="Courier New" panose="02070309020205020404" pitchFamily="49" charset="0"/>
                <a:cs typeface="Courier New" panose="02070309020205020404" pitchFamily="49" charset="0"/>
              </a:rPr>
              <a:t>vkCmdEndRenderPass</a:t>
            </a:r>
            <a:r>
              <a:rPr lang="en-US" sz="1333" dirty="0">
                <a:solidFill>
                  <a:schemeClr val="bg2"/>
                </a:solidFill>
                <a:latin typeface="Courier New" panose="02070309020205020404" pitchFamily="49" charset="0"/>
                <a:cs typeface="Courier New" panose="02070309020205020404" pitchFamily="49" charset="0"/>
              </a:rPr>
              <a:t>(</a:t>
            </a:r>
            <a:r>
              <a:rPr lang="en-US" sz="1333" dirty="0" err="1">
                <a:solidFill>
                  <a:schemeClr val="bg2"/>
                </a:solidFill>
                <a:latin typeface="Courier New" panose="02070309020205020404" pitchFamily="49" charset="0"/>
                <a:cs typeface="Courier New" panose="02070309020205020404" pitchFamily="49" charset="0"/>
              </a:rPr>
              <a:t>cmdBuffer</a:t>
            </a:r>
            <a:r>
              <a:rPr lang="en-US" sz="1333" dirty="0">
                <a:solidFill>
                  <a:schemeClr val="bg2"/>
                </a:solidFill>
                <a:latin typeface="Courier New" panose="02070309020205020404" pitchFamily="49" charset="0"/>
                <a:cs typeface="Courier New" panose="02070309020205020404" pitchFamily="49" charset="0"/>
              </a:rPr>
              <a:t>, </a:t>
            </a:r>
            <a:r>
              <a:rPr lang="en-US" sz="1333" dirty="0" err="1">
                <a:solidFill>
                  <a:schemeClr val="bg2"/>
                </a:solidFill>
                <a:latin typeface="Courier New" panose="02070309020205020404" pitchFamily="49" charset="0"/>
                <a:cs typeface="Courier New" panose="02070309020205020404" pitchFamily="49" charset="0"/>
              </a:rPr>
              <a:t>renderPass</a:t>
            </a:r>
            <a:r>
              <a:rPr lang="en-US" sz="1333" dirty="0">
                <a:solidFill>
                  <a:schemeClr val="bg2"/>
                </a:solidFill>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13641779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Compute</a:t>
            </a:r>
            <a:endParaRPr lang="en-US" dirty="0"/>
          </a:p>
        </p:txBody>
      </p:sp>
      <p:sp>
        <p:nvSpPr>
          <p:cNvPr id="3" name="Content Placeholder 2"/>
          <p:cNvSpPr>
            <a:spLocks noGrp="1"/>
          </p:cNvSpPr>
          <p:nvPr>
            <p:ph idx="1"/>
          </p:nvPr>
        </p:nvSpPr>
        <p:spPr/>
        <p:txBody>
          <a:bodyPr/>
          <a:lstStyle/>
          <a:p>
            <a:r>
              <a:rPr lang="en-US" dirty="0" smtClean="0"/>
              <a:t>Compute pipelines are special</a:t>
            </a:r>
          </a:p>
          <a:p>
            <a:pPr lvl="1"/>
            <a:r>
              <a:rPr lang="en-US" dirty="0" smtClean="0"/>
              <a:t>Possible to have (multiple) compute-only queues</a:t>
            </a:r>
          </a:p>
          <a:p>
            <a:pPr lvl="1"/>
            <a:r>
              <a:rPr lang="en-US" dirty="0" smtClean="0"/>
              <a:t>Queues run asynchronously</a:t>
            </a:r>
          </a:p>
          <a:p>
            <a:pPr lvl="2"/>
            <a:r>
              <a:rPr lang="en-US" dirty="0" smtClean="0"/>
              <a:t>Yes, asynchronous compute</a:t>
            </a:r>
          </a:p>
          <a:p>
            <a:endParaRPr lang="en-US" dirty="0"/>
          </a:p>
          <a:p>
            <a:endParaRPr lang="en-US" dirty="0" smtClean="0"/>
          </a:p>
          <a:p>
            <a:r>
              <a:rPr lang="en-US" dirty="0" smtClean="0"/>
              <a:t>Compute launched through dispatches</a:t>
            </a:r>
          </a:p>
        </p:txBody>
      </p:sp>
      <p:sp>
        <p:nvSpPr>
          <p:cNvPr id="4" name="TextBox 3"/>
          <p:cNvSpPr txBox="1"/>
          <p:nvPr/>
        </p:nvSpPr>
        <p:spPr bwMode="auto">
          <a:xfrm>
            <a:off x="1270000" y="2956560"/>
            <a:ext cx="6340197" cy="912814"/>
          </a:xfrm>
          <a:prstGeom prst="rect">
            <a:avLst/>
          </a:prstGeom>
          <a:noFill/>
          <a:ln w="3175" algn="ctr">
            <a:noFill/>
            <a:miter lim="800000"/>
            <a:headEnd/>
            <a:tailEnd/>
          </a:ln>
          <a:effectLst/>
        </p:spPr>
        <p:txBody>
          <a:bodyPr wrap="none" rtlCol="0">
            <a:spAutoFit/>
          </a:bodyPr>
          <a:lstStyle/>
          <a:p>
            <a:r>
              <a:rPr lang="en-US" sz="1333" dirty="0" err="1" smtClean="0">
                <a:solidFill>
                  <a:schemeClr val="bg2"/>
                </a:solidFill>
                <a:latin typeface="Courier New" panose="02070309020205020404" pitchFamily="49" charset="0"/>
                <a:cs typeface="Courier New" panose="02070309020205020404" pitchFamily="49" charset="0"/>
              </a:rPr>
              <a:t>VkComputePipelineCreateInfo</a:t>
            </a:r>
            <a:r>
              <a:rPr lang="en-US" sz="1333" dirty="0" smtClean="0">
                <a:solidFill>
                  <a:schemeClr val="bg2"/>
                </a:solidFill>
                <a:latin typeface="Courier New" panose="02070309020205020404" pitchFamily="49" charset="0"/>
                <a:cs typeface="Courier New" panose="02070309020205020404" pitchFamily="49" charset="0"/>
              </a:rPr>
              <a:t> info </a:t>
            </a:r>
            <a:r>
              <a:rPr lang="en-US" sz="1333" dirty="0">
                <a:solidFill>
                  <a:schemeClr val="bg2"/>
                </a:solidFill>
                <a:latin typeface="Courier New" panose="02070309020205020404" pitchFamily="49" charset="0"/>
                <a:cs typeface="Courier New" panose="02070309020205020404" pitchFamily="49" charset="0"/>
              </a:rPr>
              <a:t>= { ... };</a:t>
            </a:r>
          </a:p>
          <a:p>
            <a:r>
              <a:rPr lang="en-US" sz="1333" dirty="0" err="1" smtClean="0">
                <a:solidFill>
                  <a:schemeClr val="bg2"/>
                </a:solidFill>
                <a:latin typeface="Courier New" panose="02070309020205020404" pitchFamily="49" charset="0"/>
                <a:cs typeface="Courier New" panose="02070309020205020404" pitchFamily="49" charset="0"/>
              </a:rPr>
              <a:t>VkPipeline</a:t>
            </a:r>
            <a:r>
              <a:rPr lang="en-US" sz="1333" dirty="0" smtClean="0">
                <a:solidFill>
                  <a:schemeClr val="bg2"/>
                </a:solidFill>
                <a:latin typeface="Courier New" panose="02070309020205020404" pitchFamily="49" charset="0"/>
                <a:cs typeface="Courier New" panose="02070309020205020404" pitchFamily="49" charset="0"/>
              </a:rPr>
              <a:t> pipeline</a:t>
            </a:r>
            <a:r>
              <a:rPr lang="en-US" sz="1333" dirty="0">
                <a:solidFill>
                  <a:schemeClr val="bg2"/>
                </a:solidFill>
                <a:latin typeface="Courier New" panose="02070309020205020404" pitchFamily="49" charset="0"/>
                <a:cs typeface="Courier New" panose="02070309020205020404" pitchFamily="49" charset="0"/>
              </a:rPr>
              <a:t>;</a:t>
            </a:r>
          </a:p>
          <a:p>
            <a:endParaRPr lang="en-US" sz="1333" dirty="0">
              <a:solidFill>
                <a:schemeClr val="bg2"/>
              </a:solidFill>
              <a:latin typeface="Courier New" panose="02070309020205020404" pitchFamily="49" charset="0"/>
              <a:cs typeface="Courier New" panose="02070309020205020404" pitchFamily="49" charset="0"/>
            </a:endParaRPr>
          </a:p>
          <a:p>
            <a:r>
              <a:rPr lang="en-US" sz="1333" dirty="0" err="1" smtClean="0">
                <a:solidFill>
                  <a:schemeClr val="bg2"/>
                </a:solidFill>
                <a:latin typeface="Courier New" panose="02070309020205020404" pitchFamily="49" charset="0"/>
                <a:cs typeface="Courier New" panose="02070309020205020404" pitchFamily="49" charset="0"/>
              </a:rPr>
              <a:t>vkCreateComputePipeline</a:t>
            </a:r>
            <a:r>
              <a:rPr lang="en-US" sz="1333" dirty="0" smtClean="0">
                <a:solidFill>
                  <a:schemeClr val="bg2"/>
                </a:solidFill>
                <a:latin typeface="Courier New" panose="02070309020205020404" pitchFamily="49" charset="0"/>
                <a:cs typeface="Courier New" panose="02070309020205020404" pitchFamily="49" charset="0"/>
              </a:rPr>
              <a:t>(device</a:t>
            </a:r>
            <a:r>
              <a:rPr lang="en-US" sz="1333" dirty="0">
                <a:solidFill>
                  <a:schemeClr val="bg2"/>
                </a:solidFill>
                <a:latin typeface="Courier New" panose="02070309020205020404" pitchFamily="49" charset="0"/>
                <a:cs typeface="Courier New" panose="02070309020205020404" pitchFamily="49" charset="0"/>
              </a:rPr>
              <a:t>, </a:t>
            </a:r>
            <a:r>
              <a:rPr lang="en-US" sz="1333" dirty="0" smtClean="0">
                <a:solidFill>
                  <a:schemeClr val="bg2"/>
                </a:solidFill>
                <a:latin typeface="Courier New" panose="02070309020205020404" pitchFamily="49" charset="0"/>
                <a:cs typeface="Courier New" panose="02070309020205020404" pitchFamily="49" charset="0"/>
              </a:rPr>
              <a:t>cache, 1, &amp;info</a:t>
            </a:r>
            <a:r>
              <a:rPr lang="en-US" sz="1333" dirty="0">
                <a:solidFill>
                  <a:schemeClr val="bg2"/>
                </a:solidFill>
                <a:latin typeface="Courier New" panose="02070309020205020404" pitchFamily="49" charset="0"/>
                <a:cs typeface="Courier New" panose="02070309020205020404" pitchFamily="49" charset="0"/>
              </a:rPr>
              <a:t>, &amp;pipeline);</a:t>
            </a:r>
          </a:p>
        </p:txBody>
      </p:sp>
    </p:spTree>
    <p:extLst>
      <p:ext uri="{BB962C8B-B14F-4D97-AF65-F5344CB8AC3E}">
        <p14:creationId xmlns:p14="http://schemas.microsoft.com/office/powerpoint/2010/main" val="3595578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Architecture</a:t>
            </a:r>
            <a:endParaRPr lang="en-US" dirty="0"/>
          </a:p>
        </p:txBody>
      </p:sp>
      <p:sp>
        <p:nvSpPr>
          <p:cNvPr id="4" name="Rectangle 3"/>
          <p:cNvSpPr/>
          <p:nvPr/>
        </p:nvSpPr>
        <p:spPr>
          <a:xfrm>
            <a:off x="1010652" y="1063625"/>
            <a:ext cx="4785360" cy="685800"/>
          </a:xfrm>
          <a:prstGeom prst="rect">
            <a:avLst/>
          </a:prstGeom>
          <a:gradFill>
            <a:gsLst>
              <a:gs pos="0">
                <a:schemeClr val="accent2">
                  <a:lumMod val="50000"/>
                </a:schemeClr>
              </a:gs>
              <a:gs pos="100000">
                <a:schemeClr val="accent2">
                  <a:lumMod val="40000"/>
                  <a:lumOff val="6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APPLICATION</a:t>
            </a:r>
            <a:endParaRPr lang="en-US" dirty="0"/>
          </a:p>
        </p:txBody>
      </p:sp>
      <p:sp>
        <p:nvSpPr>
          <p:cNvPr id="5" name="Rectangle 4"/>
          <p:cNvSpPr/>
          <p:nvPr/>
        </p:nvSpPr>
        <p:spPr>
          <a:xfrm>
            <a:off x="1010652" y="2056619"/>
            <a:ext cx="4785360" cy="685800"/>
          </a:xfrm>
          <a:prstGeom prst="rect">
            <a:avLst/>
          </a:prstGeom>
          <a:gradFill>
            <a:gsLst>
              <a:gs pos="0">
                <a:schemeClr val="accent4">
                  <a:lumMod val="50000"/>
                </a:schemeClr>
              </a:gs>
              <a:gs pos="100000">
                <a:schemeClr val="accent4">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LOADER</a:t>
            </a:r>
            <a:endParaRPr lang="en-US" dirty="0"/>
          </a:p>
        </p:txBody>
      </p:sp>
      <p:sp>
        <p:nvSpPr>
          <p:cNvPr id="6" name="Rectangle 5"/>
          <p:cNvSpPr/>
          <p:nvPr/>
        </p:nvSpPr>
        <p:spPr>
          <a:xfrm>
            <a:off x="1010652" y="3049615"/>
            <a:ext cx="1668380" cy="685800"/>
          </a:xfrm>
          <a:prstGeom prst="rect">
            <a:avLst/>
          </a:prstGeom>
          <a:gradFill>
            <a:gsLst>
              <a:gs pos="0">
                <a:schemeClr val="accent6">
                  <a:lumMod val="90000"/>
                  <a:lumOff val="10000"/>
                </a:schemeClr>
              </a:gs>
              <a:gs pos="100000">
                <a:schemeClr val="accent6">
                  <a:lumMod val="25000"/>
                  <a:lumOff val="75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DRIVER</a:t>
            </a:r>
            <a:endParaRPr lang="en-US" dirty="0"/>
          </a:p>
        </p:txBody>
      </p:sp>
      <p:sp>
        <p:nvSpPr>
          <p:cNvPr id="8" name="Rectangle 7"/>
          <p:cNvSpPr/>
          <p:nvPr/>
        </p:nvSpPr>
        <p:spPr>
          <a:xfrm>
            <a:off x="2915652" y="3049613"/>
            <a:ext cx="2880360" cy="685800"/>
          </a:xfrm>
          <a:prstGeom prst="rect">
            <a:avLst/>
          </a:prstGeom>
          <a:gradFill>
            <a:gsLst>
              <a:gs pos="0">
                <a:schemeClr val="accent6">
                  <a:lumMod val="90000"/>
                  <a:lumOff val="10000"/>
                </a:schemeClr>
              </a:gs>
              <a:gs pos="100000">
                <a:schemeClr val="accent6">
                  <a:lumMod val="25000"/>
                  <a:lumOff val="75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DRIVER</a:t>
            </a:r>
            <a:endParaRPr lang="en-US" dirty="0"/>
          </a:p>
        </p:txBody>
      </p:sp>
      <p:sp>
        <p:nvSpPr>
          <p:cNvPr id="9" name="Rectangle 8"/>
          <p:cNvSpPr/>
          <p:nvPr/>
        </p:nvSpPr>
        <p:spPr>
          <a:xfrm>
            <a:off x="1010652" y="4042607"/>
            <a:ext cx="1668380" cy="685800"/>
          </a:xfrm>
          <a:prstGeom prst="rect">
            <a:avLst/>
          </a:prstGeom>
          <a:gradFill>
            <a:gsLst>
              <a:gs pos="0">
                <a:schemeClr val="bg1">
                  <a:lumMod val="50000"/>
                </a:schemeClr>
              </a:gs>
              <a:gs pos="100000">
                <a:schemeClr val="bg1">
                  <a:lumMod val="85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GPU</a:t>
            </a:r>
            <a:endParaRPr lang="en-US" dirty="0"/>
          </a:p>
        </p:txBody>
      </p:sp>
      <p:sp>
        <p:nvSpPr>
          <p:cNvPr id="11" name="Rectangle 10"/>
          <p:cNvSpPr/>
          <p:nvPr/>
        </p:nvSpPr>
        <p:spPr>
          <a:xfrm>
            <a:off x="2915652" y="4042607"/>
            <a:ext cx="1371600" cy="685800"/>
          </a:xfrm>
          <a:prstGeom prst="rect">
            <a:avLst/>
          </a:prstGeom>
          <a:gradFill>
            <a:gsLst>
              <a:gs pos="0">
                <a:schemeClr val="bg1">
                  <a:lumMod val="50000"/>
                </a:schemeClr>
              </a:gs>
              <a:gs pos="100000">
                <a:schemeClr val="bg1">
                  <a:lumMod val="85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GPU</a:t>
            </a:r>
            <a:endParaRPr lang="en-US" dirty="0"/>
          </a:p>
        </p:txBody>
      </p:sp>
      <p:sp>
        <p:nvSpPr>
          <p:cNvPr id="12" name="Rectangle 11"/>
          <p:cNvSpPr/>
          <p:nvPr/>
        </p:nvSpPr>
        <p:spPr>
          <a:xfrm>
            <a:off x="4424412" y="4042607"/>
            <a:ext cx="1371600" cy="685800"/>
          </a:xfrm>
          <a:prstGeom prst="rect">
            <a:avLst/>
          </a:prstGeom>
          <a:gradFill>
            <a:gsLst>
              <a:gs pos="0">
                <a:schemeClr val="bg1">
                  <a:lumMod val="50000"/>
                </a:schemeClr>
              </a:gs>
              <a:gs pos="100000">
                <a:schemeClr val="bg1">
                  <a:lumMod val="85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GPU</a:t>
            </a:r>
            <a:endParaRPr lang="en-US" dirty="0"/>
          </a:p>
        </p:txBody>
      </p:sp>
      <p:grpSp>
        <p:nvGrpSpPr>
          <p:cNvPr id="21" name="Group 20"/>
          <p:cNvGrpSpPr/>
          <p:nvPr/>
        </p:nvGrpSpPr>
        <p:grpSpPr>
          <a:xfrm>
            <a:off x="6525927" y="1063625"/>
            <a:ext cx="1941984" cy="1418677"/>
            <a:chOff x="5643612" y="993259"/>
            <a:chExt cx="1941984" cy="1418677"/>
          </a:xfrm>
        </p:grpSpPr>
        <p:sp>
          <p:nvSpPr>
            <p:cNvPr id="13" name="Rectangle 12"/>
            <p:cNvSpPr/>
            <p:nvPr/>
          </p:nvSpPr>
          <p:spPr>
            <a:xfrm>
              <a:off x="5643612" y="1063625"/>
              <a:ext cx="548640" cy="228600"/>
            </a:xfrm>
            <a:prstGeom prst="rect">
              <a:avLst/>
            </a:prstGeom>
            <a:gradFill>
              <a:gsLst>
                <a:gs pos="0">
                  <a:schemeClr val="accent2">
                    <a:lumMod val="50000"/>
                  </a:schemeClr>
                </a:gs>
                <a:gs pos="100000">
                  <a:schemeClr val="accent2">
                    <a:lumMod val="40000"/>
                    <a:lumOff val="6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p:nvPr/>
          </p:nvSpPr>
          <p:spPr>
            <a:xfrm>
              <a:off x="5651634" y="1413407"/>
              <a:ext cx="548640" cy="228600"/>
            </a:xfrm>
            <a:prstGeom prst="rect">
              <a:avLst/>
            </a:prstGeom>
            <a:gradFill>
              <a:gsLst>
                <a:gs pos="0">
                  <a:schemeClr val="accent4">
                    <a:lumMod val="50000"/>
                  </a:schemeClr>
                </a:gs>
                <a:gs pos="100000">
                  <a:schemeClr val="accent4">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p:cNvSpPr/>
            <p:nvPr/>
          </p:nvSpPr>
          <p:spPr>
            <a:xfrm>
              <a:off x="5651634" y="1757653"/>
              <a:ext cx="548640" cy="228600"/>
            </a:xfrm>
            <a:prstGeom prst="rect">
              <a:avLst/>
            </a:prstGeom>
            <a:gradFill>
              <a:gsLst>
                <a:gs pos="0">
                  <a:schemeClr val="accent6">
                    <a:lumMod val="90000"/>
                    <a:lumOff val="10000"/>
                  </a:schemeClr>
                </a:gs>
                <a:gs pos="100000">
                  <a:schemeClr val="accent6">
                    <a:lumMod val="25000"/>
                    <a:lumOff val="75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p:cNvSpPr/>
            <p:nvPr/>
          </p:nvSpPr>
          <p:spPr>
            <a:xfrm>
              <a:off x="5651634" y="2112970"/>
              <a:ext cx="548640" cy="228600"/>
            </a:xfrm>
            <a:prstGeom prst="rect">
              <a:avLst/>
            </a:prstGeom>
            <a:gradFill>
              <a:gsLst>
                <a:gs pos="0">
                  <a:schemeClr val="bg1">
                    <a:lumMod val="50000"/>
                  </a:schemeClr>
                </a:gs>
                <a:gs pos="100000">
                  <a:schemeClr val="bg1">
                    <a:lumMod val="85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Box 16"/>
            <p:cNvSpPr txBox="1"/>
            <p:nvPr/>
          </p:nvSpPr>
          <p:spPr>
            <a:xfrm>
              <a:off x="6200274" y="993259"/>
              <a:ext cx="1215076" cy="369332"/>
            </a:xfrm>
            <a:prstGeom prst="rect">
              <a:avLst/>
            </a:prstGeom>
            <a:noFill/>
          </p:spPr>
          <p:txBody>
            <a:bodyPr wrap="none" rtlCol="0">
              <a:spAutoFit/>
            </a:bodyPr>
            <a:lstStyle/>
            <a:p>
              <a:r>
                <a:rPr lang="en-US" dirty="0" smtClean="0">
                  <a:solidFill>
                    <a:schemeClr val="bg2"/>
                  </a:solidFill>
                </a:rPr>
                <a:t>Your code</a:t>
              </a:r>
              <a:endParaRPr lang="en-US" dirty="0">
                <a:solidFill>
                  <a:schemeClr val="bg2"/>
                </a:solidFill>
              </a:endParaRPr>
            </a:p>
          </p:txBody>
        </p:sp>
        <p:sp>
          <p:nvSpPr>
            <p:cNvPr id="18" name="TextBox 17"/>
            <p:cNvSpPr txBox="1"/>
            <p:nvPr/>
          </p:nvSpPr>
          <p:spPr>
            <a:xfrm>
              <a:off x="6208296" y="1343041"/>
              <a:ext cx="1043876" cy="369332"/>
            </a:xfrm>
            <a:prstGeom prst="rect">
              <a:avLst/>
            </a:prstGeom>
            <a:noFill/>
          </p:spPr>
          <p:txBody>
            <a:bodyPr wrap="none" rtlCol="0">
              <a:spAutoFit/>
            </a:bodyPr>
            <a:lstStyle/>
            <a:p>
              <a:r>
                <a:rPr lang="en-US" dirty="0" smtClean="0">
                  <a:solidFill>
                    <a:schemeClr val="bg2"/>
                  </a:solidFill>
                </a:rPr>
                <a:t>Khronos</a:t>
              </a:r>
              <a:endParaRPr lang="en-US" dirty="0">
                <a:solidFill>
                  <a:schemeClr val="bg2"/>
                </a:solidFill>
              </a:endParaRPr>
            </a:p>
          </p:txBody>
        </p:sp>
        <p:sp>
          <p:nvSpPr>
            <p:cNvPr id="19" name="TextBox 18"/>
            <p:cNvSpPr txBox="1"/>
            <p:nvPr/>
          </p:nvSpPr>
          <p:spPr>
            <a:xfrm>
              <a:off x="6208296" y="1687287"/>
              <a:ext cx="1377300" cy="369332"/>
            </a:xfrm>
            <a:prstGeom prst="rect">
              <a:avLst/>
            </a:prstGeom>
            <a:noFill/>
          </p:spPr>
          <p:txBody>
            <a:bodyPr wrap="none" rtlCol="0">
              <a:spAutoFit/>
            </a:bodyPr>
            <a:lstStyle/>
            <a:p>
              <a:r>
                <a:rPr lang="en-US" dirty="0" smtClean="0">
                  <a:solidFill>
                    <a:schemeClr val="bg2"/>
                  </a:solidFill>
                </a:rPr>
                <a:t>IHV / Driver</a:t>
              </a:r>
              <a:endParaRPr lang="en-US" dirty="0">
                <a:solidFill>
                  <a:schemeClr val="bg2"/>
                </a:solidFill>
              </a:endParaRPr>
            </a:p>
          </p:txBody>
        </p:sp>
        <p:sp>
          <p:nvSpPr>
            <p:cNvPr id="20" name="TextBox 19"/>
            <p:cNvSpPr txBox="1"/>
            <p:nvPr/>
          </p:nvSpPr>
          <p:spPr>
            <a:xfrm>
              <a:off x="6181596" y="2042604"/>
              <a:ext cx="1184940" cy="369332"/>
            </a:xfrm>
            <a:prstGeom prst="rect">
              <a:avLst/>
            </a:prstGeom>
            <a:noFill/>
          </p:spPr>
          <p:txBody>
            <a:bodyPr wrap="none" rtlCol="0">
              <a:spAutoFit/>
            </a:bodyPr>
            <a:lstStyle/>
            <a:p>
              <a:r>
                <a:rPr lang="en-US" dirty="0" smtClean="0">
                  <a:solidFill>
                    <a:schemeClr val="bg2"/>
                  </a:solidFill>
                </a:rPr>
                <a:t>Hardware</a:t>
              </a:r>
              <a:endParaRPr lang="en-US" dirty="0">
                <a:solidFill>
                  <a:schemeClr val="bg2"/>
                </a:solidFill>
              </a:endParaRPr>
            </a:p>
          </p:txBody>
        </p:sp>
      </p:grpSp>
      <p:sp>
        <p:nvSpPr>
          <p:cNvPr id="22" name="Down Arrow 21"/>
          <p:cNvSpPr/>
          <p:nvPr/>
        </p:nvSpPr>
        <p:spPr>
          <a:xfrm>
            <a:off x="3283016" y="1814988"/>
            <a:ext cx="240631" cy="17607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Down Arrow 22"/>
          <p:cNvSpPr/>
          <p:nvPr/>
        </p:nvSpPr>
        <p:spPr>
          <a:xfrm>
            <a:off x="1724526" y="2807979"/>
            <a:ext cx="240631" cy="17607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Down Arrow 23"/>
          <p:cNvSpPr/>
          <p:nvPr/>
        </p:nvSpPr>
        <p:spPr>
          <a:xfrm>
            <a:off x="4115201" y="2807979"/>
            <a:ext cx="240631" cy="17607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Down Arrow 24"/>
          <p:cNvSpPr/>
          <p:nvPr/>
        </p:nvSpPr>
        <p:spPr>
          <a:xfrm>
            <a:off x="1724525" y="3800973"/>
            <a:ext cx="240631" cy="17607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Down Arrow 25"/>
          <p:cNvSpPr/>
          <p:nvPr/>
        </p:nvSpPr>
        <p:spPr>
          <a:xfrm>
            <a:off x="3481136" y="3800975"/>
            <a:ext cx="240631" cy="17607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Down Arrow 26"/>
          <p:cNvSpPr/>
          <p:nvPr/>
        </p:nvSpPr>
        <p:spPr>
          <a:xfrm>
            <a:off x="4989896" y="3800974"/>
            <a:ext cx="240631" cy="17607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42099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Synchronization</a:t>
            </a:r>
            <a:endParaRPr lang="en-US" dirty="0"/>
          </a:p>
        </p:txBody>
      </p:sp>
      <p:sp>
        <p:nvSpPr>
          <p:cNvPr id="3" name="Content Placeholder 2"/>
          <p:cNvSpPr>
            <a:spLocks noGrp="1"/>
          </p:cNvSpPr>
          <p:nvPr>
            <p:ph idx="1"/>
          </p:nvPr>
        </p:nvSpPr>
        <p:spPr/>
        <p:txBody>
          <a:bodyPr/>
          <a:lstStyle/>
          <a:p>
            <a:r>
              <a:rPr lang="en-US" dirty="0" smtClean="0"/>
              <a:t>Work is synchronized through event primitives</a:t>
            </a:r>
          </a:p>
          <a:p>
            <a:endParaRPr lang="en-US" dirty="0"/>
          </a:p>
          <a:p>
            <a:endParaRPr lang="en-US" dirty="0" smtClean="0"/>
          </a:p>
          <a:p>
            <a:r>
              <a:rPr lang="en-US" dirty="0" smtClean="0"/>
              <a:t>Events may be set, reset, polled and waited on</a:t>
            </a:r>
            <a:endParaRPr lang="en-US" dirty="0"/>
          </a:p>
        </p:txBody>
      </p:sp>
      <p:sp>
        <p:nvSpPr>
          <p:cNvPr id="4" name="TextBox 3"/>
          <p:cNvSpPr txBox="1"/>
          <p:nvPr/>
        </p:nvSpPr>
        <p:spPr bwMode="auto">
          <a:xfrm>
            <a:off x="1270000" y="1616075"/>
            <a:ext cx="3980577" cy="912814"/>
          </a:xfrm>
          <a:prstGeom prst="rect">
            <a:avLst/>
          </a:prstGeom>
          <a:noFill/>
          <a:ln w="3175" algn="ctr">
            <a:noFill/>
            <a:miter lim="800000"/>
            <a:headEnd/>
            <a:tailEnd/>
          </a:ln>
          <a:effectLst/>
        </p:spPr>
        <p:txBody>
          <a:bodyPr wrap="none" rtlCol="0">
            <a:spAutoFit/>
          </a:bodyPr>
          <a:lstStyle/>
          <a:p>
            <a:r>
              <a:rPr lang="en-US" sz="1333" dirty="0" err="1" smtClean="0">
                <a:solidFill>
                  <a:schemeClr val="bg2"/>
                </a:solidFill>
                <a:latin typeface="Courier New" panose="02070309020205020404" pitchFamily="49" charset="0"/>
                <a:cs typeface="Courier New" panose="02070309020205020404" pitchFamily="49" charset="0"/>
              </a:rPr>
              <a:t>VkEventCreateInfo</a:t>
            </a:r>
            <a:r>
              <a:rPr lang="en-US" sz="1333" dirty="0" smtClean="0">
                <a:solidFill>
                  <a:schemeClr val="bg2"/>
                </a:solidFill>
                <a:latin typeface="Courier New" panose="02070309020205020404" pitchFamily="49" charset="0"/>
                <a:cs typeface="Courier New" panose="02070309020205020404" pitchFamily="49" charset="0"/>
              </a:rPr>
              <a:t> info </a:t>
            </a:r>
            <a:r>
              <a:rPr lang="en-US" sz="1333" dirty="0">
                <a:solidFill>
                  <a:schemeClr val="bg2"/>
                </a:solidFill>
                <a:latin typeface="Courier New" panose="02070309020205020404" pitchFamily="49" charset="0"/>
                <a:cs typeface="Courier New" panose="02070309020205020404" pitchFamily="49" charset="0"/>
              </a:rPr>
              <a:t>= { ... };</a:t>
            </a:r>
          </a:p>
          <a:p>
            <a:r>
              <a:rPr lang="en-US" sz="1333" dirty="0" err="1" smtClean="0">
                <a:solidFill>
                  <a:schemeClr val="bg2"/>
                </a:solidFill>
                <a:latin typeface="Courier New" panose="02070309020205020404" pitchFamily="49" charset="0"/>
                <a:cs typeface="Courier New" panose="02070309020205020404" pitchFamily="49" charset="0"/>
              </a:rPr>
              <a:t>VkEvent</a:t>
            </a:r>
            <a:r>
              <a:rPr lang="en-US" sz="1333" dirty="0" smtClean="0">
                <a:solidFill>
                  <a:schemeClr val="bg2"/>
                </a:solidFill>
                <a:latin typeface="Courier New" panose="02070309020205020404" pitchFamily="49" charset="0"/>
                <a:cs typeface="Courier New" panose="02070309020205020404" pitchFamily="49" charset="0"/>
              </a:rPr>
              <a:t> event</a:t>
            </a:r>
            <a:r>
              <a:rPr lang="en-US" sz="1333" dirty="0">
                <a:solidFill>
                  <a:schemeClr val="bg2"/>
                </a:solidFill>
                <a:latin typeface="Courier New" panose="02070309020205020404" pitchFamily="49" charset="0"/>
                <a:cs typeface="Courier New" panose="02070309020205020404" pitchFamily="49" charset="0"/>
              </a:rPr>
              <a:t>;</a:t>
            </a:r>
          </a:p>
          <a:p>
            <a:endParaRPr lang="en-US" sz="1333" dirty="0">
              <a:solidFill>
                <a:schemeClr val="bg2"/>
              </a:solidFill>
              <a:latin typeface="Courier New" panose="02070309020205020404" pitchFamily="49" charset="0"/>
              <a:cs typeface="Courier New" panose="02070309020205020404" pitchFamily="49" charset="0"/>
            </a:endParaRPr>
          </a:p>
          <a:p>
            <a:r>
              <a:rPr lang="en-US" sz="1333" dirty="0" err="1">
                <a:solidFill>
                  <a:schemeClr val="bg2"/>
                </a:solidFill>
                <a:latin typeface="Courier New" panose="02070309020205020404" pitchFamily="49" charset="0"/>
                <a:cs typeface="Courier New" panose="02070309020205020404" pitchFamily="49" charset="0"/>
              </a:rPr>
              <a:t>vkCreateEvent</a:t>
            </a:r>
            <a:r>
              <a:rPr lang="en-US" sz="1333" dirty="0">
                <a:solidFill>
                  <a:schemeClr val="bg2"/>
                </a:solidFill>
                <a:latin typeface="Courier New" panose="02070309020205020404" pitchFamily="49" charset="0"/>
                <a:cs typeface="Courier New" panose="02070309020205020404" pitchFamily="49" charset="0"/>
              </a:rPr>
              <a:t>(device, &amp;info, &amp;event);</a:t>
            </a:r>
          </a:p>
        </p:txBody>
      </p:sp>
      <p:sp>
        <p:nvSpPr>
          <p:cNvPr id="5" name="TextBox 4"/>
          <p:cNvSpPr txBox="1"/>
          <p:nvPr/>
        </p:nvSpPr>
        <p:spPr bwMode="auto">
          <a:xfrm>
            <a:off x="1270000" y="2952237"/>
            <a:ext cx="2441694" cy="1323054"/>
          </a:xfrm>
          <a:prstGeom prst="rect">
            <a:avLst/>
          </a:prstGeom>
          <a:noFill/>
          <a:ln w="3175" algn="ctr">
            <a:noFill/>
            <a:miter lim="800000"/>
            <a:headEnd/>
            <a:tailEnd/>
          </a:ln>
          <a:effectLst/>
        </p:spPr>
        <p:txBody>
          <a:bodyPr wrap="none" rtlCol="0">
            <a:spAutoFit/>
          </a:bodyPr>
          <a:lstStyle/>
          <a:p>
            <a:r>
              <a:rPr lang="en-US" sz="1333" dirty="0" err="1">
                <a:solidFill>
                  <a:schemeClr val="bg2"/>
                </a:solidFill>
                <a:latin typeface="Courier New" panose="02070309020205020404" pitchFamily="49" charset="0"/>
                <a:cs typeface="Courier New" panose="02070309020205020404" pitchFamily="49" charset="0"/>
              </a:rPr>
              <a:t>vkSetEvent</a:t>
            </a:r>
            <a:r>
              <a:rPr lang="en-US" sz="1333" dirty="0">
                <a:solidFill>
                  <a:schemeClr val="bg2"/>
                </a:solidFill>
                <a:latin typeface="Courier New" panose="02070309020205020404" pitchFamily="49" charset="0"/>
                <a:cs typeface="Courier New" panose="02070309020205020404" pitchFamily="49" charset="0"/>
              </a:rPr>
              <a:t>(...);</a:t>
            </a:r>
          </a:p>
          <a:p>
            <a:r>
              <a:rPr lang="en-US" sz="1333" dirty="0" err="1">
                <a:solidFill>
                  <a:schemeClr val="bg2"/>
                </a:solidFill>
                <a:latin typeface="Courier New" panose="02070309020205020404" pitchFamily="49" charset="0"/>
                <a:cs typeface="Courier New" panose="02070309020205020404" pitchFamily="49" charset="0"/>
              </a:rPr>
              <a:t>vkResetEvent</a:t>
            </a:r>
            <a:r>
              <a:rPr lang="en-US" sz="1333" dirty="0">
                <a:solidFill>
                  <a:schemeClr val="bg2"/>
                </a:solidFill>
                <a:latin typeface="Courier New" panose="02070309020205020404" pitchFamily="49" charset="0"/>
                <a:cs typeface="Courier New" panose="02070309020205020404" pitchFamily="49" charset="0"/>
              </a:rPr>
              <a:t>(...);</a:t>
            </a:r>
          </a:p>
          <a:p>
            <a:r>
              <a:rPr lang="en-US" sz="1333" dirty="0" err="1">
                <a:solidFill>
                  <a:schemeClr val="bg2"/>
                </a:solidFill>
                <a:latin typeface="Courier New" panose="02070309020205020404" pitchFamily="49" charset="0"/>
                <a:cs typeface="Courier New" panose="02070309020205020404" pitchFamily="49" charset="0"/>
              </a:rPr>
              <a:t>vkGetEventStatus</a:t>
            </a:r>
            <a:r>
              <a:rPr lang="en-US" sz="1333" dirty="0">
                <a:solidFill>
                  <a:schemeClr val="bg2"/>
                </a:solidFill>
                <a:latin typeface="Courier New" panose="02070309020205020404" pitchFamily="49" charset="0"/>
                <a:cs typeface="Courier New" panose="02070309020205020404" pitchFamily="49" charset="0"/>
              </a:rPr>
              <a:t>(...);</a:t>
            </a:r>
          </a:p>
          <a:p>
            <a:r>
              <a:rPr lang="en-US" sz="1333" dirty="0" err="1">
                <a:solidFill>
                  <a:schemeClr val="bg2"/>
                </a:solidFill>
                <a:latin typeface="Courier New" panose="02070309020205020404" pitchFamily="49" charset="0"/>
                <a:cs typeface="Courier New" panose="02070309020205020404" pitchFamily="49" charset="0"/>
              </a:rPr>
              <a:t>vkCmdSetEvent</a:t>
            </a:r>
            <a:r>
              <a:rPr lang="en-US" sz="1333" dirty="0">
                <a:solidFill>
                  <a:schemeClr val="bg2"/>
                </a:solidFill>
                <a:latin typeface="Courier New" panose="02070309020205020404" pitchFamily="49" charset="0"/>
                <a:cs typeface="Courier New" panose="02070309020205020404" pitchFamily="49" charset="0"/>
              </a:rPr>
              <a:t>(...);</a:t>
            </a:r>
          </a:p>
          <a:p>
            <a:r>
              <a:rPr lang="en-US" sz="1333" dirty="0" err="1">
                <a:solidFill>
                  <a:schemeClr val="bg2"/>
                </a:solidFill>
                <a:latin typeface="Courier New" panose="02070309020205020404" pitchFamily="49" charset="0"/>
                <a:cs typeface="Courier New" panose="02070309020205020404" pitchFamily="49" charset="0"/>
              </a:rPr>
              <a:t>vkCmdResetEvent</a:t>
            </a:r>
            <a:r>
              <a:rPr lang="en-US" sz="1333" dirty="0">
                <a:solidFill>
                  <a:schemeClr val="bg2"/>
                </a:solidFill>
                <a:latin typeface="Courier New" panose="02070309020205020404" pitchFamily="49" charset="0"/>
                <a:cs typeface="Courier New" panose="02070309020205020404" pitchFamily="49" charset="0"/>
              </a:rPr>
              <a:t>(...);</a:t>
            </a:r>
          </a:p>
          <a:p>
            <a:r>
              <a:rPr lang="en-US" sz="1333" dirty="0" err="1">
                <a:solidFill>
                  <a:schemeClr val="bg2"/>
                </a:solidFill>
                <a:latin typeface="Courier New" panose="02070309020205020404" pitchFamily="49" charset="0"/>
                <a:cs typeface="Courier New" panose="02070309020205020404" pitchFamily="49" charset="0"/>
              </a:rPr>
              <a:t>vkCmdWaitEvents</a:t>
            </a:r>
            <a:r>
              <a:rPr lang="en-US" sz="1333" dirty="0">
                <a:solidFill>
                  <a:schemeClr val="bg2"/>
                </a:solidFill>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42090109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 State</a:t>
            </a:r>
            <a:endParaRPr lang="en-US" dirty="0"/>
          </a:p>
        </p:txBody>
      </p:sp>
      <p:sp>
        <p:nvSpPr>
          <p:cNvPr id="3" name="Content Placeholder 2"/>
          <p:cNvSpPr>
            <a:spLocks noGrp="1"/>
          </p:cNvSpPr>
          <p:nvPr>
            <p:ph idx="1"/>
          </p:nvPr>
        </p:nvSpPr>
        <p:spPr/>
        <p:txBody>
          <a:bodyPr/>
          <a:lstStyle/>
          <a:p>
            <a:r>
              <a:rPr lang="en-US" dirty="0" smtClean="0"/>
              <a:t>Resources can be in any of many states</a:t>
            </a:r>
          </a:p>
          <a:p>
            <a:pPr lvl="1"/>
            <a:r>
              <a:rPr lang="en-US" dirty="0" err="1" smtClean="0"/>
              <a:t>Renderable</a:t>
            </a:r>
            <a:r>
              <a:rPr lang="en-US" dirty="0" smtClean="0"/>
              <a:t>, CPU read, </a:t>
            </a:r>
            <a:r>
              <a:rPr lang="en-US" dirty="0" err="1" smtClean="0"/>
              <a:t>shader</a:t>
            </a:r>
            <a:r>
              <a:rPr lang="en-US" dirty="0" smtClean="0"/>
              <a:t> read or write, etc.</a:t>
            </a:r>
          </a:p>
          <a:p>
            <a:pPr lvl="1"/>
            <a:r>
              <a:rPr lang="en-US" dirty="0" smtClean="0"/>
              <a:t>Drivers used to track this information</a:t>
            </a:r>
          </a:p>
          <a:p>
            <a:pPr lvl="2"/>
            <a:r>
              <a:rPr lang="en-US" dirty="0" smtClean="0"/>
              <a:t>Not any more! Now it’s your job…</a:t>
            </a:r>
          </a:p>
          <a:p>
            <a:pPr lvl="1"/>
            <a:endParaRPr lang="en-US" dirty="0"/>
          </a:p>
          <a:p>
            <a:pPr lvl="1"/>
            <a:endParaRPr lang="en-US" dirty="0" smtClean="0"/>
          </a:p>
          <a:p>
            <a:pPr lvl="1"/>
            <a:r>
              <a:rPr lang="en-US" dirty="0" smtClean="0"/>
              <a:t>Pass old state + stages, new state + stages</a:t>
            </a:r>
          </a:p>
          <a:p>
            <a:pPr lvl="1"/>
            <a:r>
              <a:rPr lang="en-US" dirty="0" smtClean="0"/>
              <a:t>Driver will take care of the rest</a:t>
            </a:r>
            <a:endParaRPr lang="en-US" dirty="0"/>
          </a:p>
        </p:txBody>
      </p:sp>
      <p:sp>
        <p:nvSpPr>
          <p:cNvPr id="4" name="TextBox 3"/>
          <p:cNvSpPr txBox="1"/>
          <p:nvPr/>
        </p:nvSpPr>
        <p:spPr bwMode="auto">
          <a:xfrm>
            <a:off x="1270000" y="2961234"/>
            <a:ext cx="5827236" cy="707694"/>
          </a:xfrm>
          <a:prstGeom prst="rect">
            <a:avLst/>
          </a:prstGeom>
          <a:noFill/>
          <a:ln w="3175" algn="ctr">
            <a:noFill/>
            <a:miter lim="800000"/>
            <a:headEnd/>
            <a:tailEnd/>
          </a:ln>
          <a:effectLst/>
        </p:spPr>
        <p:txBody>
          <a:bodyPr wrap="none" rtlCol="0">
            <a:spAutoFit/>
          </a:bodyPr>
          <a:lstStyle/>
          <a:p>
            <a:r>
              <a:rPr lang="en-US" sz="1333" dirty="0" err="1" smtClean="0">
                <a:solidFill>
                  <a:schemeClr val="bg2"/>
                </a:solidFill>
                <a:latin typeface="Courier New" panose="02070309020205020404" pitchFamily="49" charset="0"/>
                <a:cs typeface="Courier New" panose="02070309020205020404" pitchFamily="49" charset="0"/>
              </a:rPr>
              <a:t>VkImageMemoryBarrier</a:t>
            </a:r>
            <a:r>
              <a:rPr lang="en-US" sz="1333" dirty="0" smtClean="0">
                <a:solidFill>
                  <a:schemeClr val="bg2"/>
                </a:solidFill>
                <a:latin typeface="Courier New" panose="02070309020205020404" pitchFamily="49" charset="0"/>
                <a:cs typeface="Courier New" panose="02070309020205020404" pitchFamily="49" charset="0"/>
              </a:rPr>
              <a:t> </a:t>
            </a:r>
            <a:r>
              <a:rPr lang="en-US" sz="1333" dirty="0" err="1" smtClean="0">
                <a:solidFill>
                  <a:schemeClr val="bg2"/>
                </a:solidFill>
                <a:latin typeface="Courier New" panose="02070309020205020404" pitchFamily="49" charset="0"/>
                <a:cs typeface="Courier New" panose="02070309020205020404" pitchFamily="49" charset="0"/>
              </a:rPr>
              <a:t>imageBarrier</a:t>
            </a:r>
            <a:r>
              <a:rPr lang="en-US" sz="1333" dirty="0" smtClean="0">
                <a:solidFill>
                  <a:schemeClr val="bg2"/>
                </a:solidFill>
                <a:latin typeface="Courier New" panose="02070309020205020404" pitchFamily="49" charset="0"/>
                <a:cs typeface="Courier New" panose="02070309020205020404" pitchFamily="49" charset="0"/>
              </a:rPr>
              <a:t> </a:t>
            </a:r>
            <a:r>
              <a:rPr lang="en-US" sz="1333" dirty="0">
                <a:solidFill>
                  <a:schemeClr val="bg2"/>
                </a:solidFill>
                <a:latin typeface="Courier New" panose="02070309020205020404" pitchFamily="49" charset="0"/>
                <a:cs typeface="Courier New" panose="02070309020205020404" pitchFamily="49" charset="0"/>
              </a:rPr>
              <a:t>= { ... </a:t>
            </a:r>
            <a:r>
              <a:rPr lang="en-US" sz="1333" dirty="0" smtClean="0">
                <a:solidFill>
                  <a:schemeClr val="bg2"/>
                </a:solidFill>
                <a:latin typeface="Courier New" panose="02070309020205020404" pitchFamily="49" charset="0"/>
                <a:cs typeface="Courier New" panose="02070309020205020404" pitchFamily="49" charset="0"/>
              </a:rPr>
              <a:t>};</a:t>
            </a:r>
          </a:p>
          <a:p>
            <a:endParaRPr lang="en-US" sz="1333" dirty="0">
              <a:solidFill>
                <a:schemeClr val="bg2"/>
              </a:solidFill>
              <a:latin typeface="Courier New" panose="02070309020205020404" pitchFamily="49" charset="0"/>
              <a:cs typeface="Courier New" panose="02070309020205020404" pitchFamily="49" charset="0"/>
            </a:endParaRPr>
          </a:p>
          <a:p>
            <a:r>
              <a:rPr lang="en-US" sz="1333" dirty="0" err="1">
                <a:solidFill>
                  <a:schemeClr val="bg2"/>
                </a:solidFill>
                <a:latin typeface="Courier New" panose="02070309020205020404" pitchFamily="49" charset="0"/>
                <a:cs typeface="Courier New" panose="02070309020205020404" pitchFamily="49" charset="0"/>
              </a:rPr>
              <a:t>vkCmdPipelineBarrier</a:t>
            </a:r>
            <a:r>
              <a:rPr lang="en-US" sz="1333" dirty="0">
                <a:solidFill>
                  <a:schemeClr val="bg2"/>
                </a:solidFill>
                <a:latin typeface="Courier New" panose="02070309020205020404" pitchFamily="49" charset="0"/>
                <a:cs typeface="Courier New" panose="02070309020205020404" pitchFamily="49" charset="0"/>
              </a:rPr>
              <a:t>(</a:t>
            </a:r>
            <a:r>
              <a:rPr lang="en-US" sz="1333" dirty="0" err="1">
                <a:solidFill>
                  <a:schemeClr val="bg2"/>
                </a:solidFill>
                <a:latin typeface="Courier New" panose="02070309020205020404" pitchFamily="49" charset="0"/>
                <a:cs typeface="Courier New" panose="02070309020205020404" pitchFamily="49" charset="0"/>
              </a:rPr>
              <a:t>cmdBuffer</a:t>
            </a:r>
            <a:r>
              <a:rPr lang="en-US" sz="1333" dirty="0">
                <a:solidFill>
                  <a:schemeClr val="bg2"/>
                </a:solidFill>
                <a:latin typeface="Courier New" panose="02070309020205020404" pitchFamily="49" charset="0"/>
                <a:cs typeface="Courier New" panose="02070309020205020404" pitchFamily="49" charset="0"/>
              </a:rPr>
              <a:t>, </a:t>
            </a:r>
            <a:r>
              <a:rPr lang="en-US" sz="1333" dirty="0" smtClean="0">
                <a:solidFill>
                  <a:schemeClr val="bg2"/>
                </a:solidFill>
                <a:latin typeface="Courier New" panose="02070309020205020404" pitchFamily="49" charset="0"/>
                <a:cs typeface="Courier New" panose="02070309020205020404" pitchFamily="49" charset="0"/>
              </a:rPr>
              <a:t>..., 1, &amp;</a:t>
            </a:r>
            <a:r>
              <a:rPr lang="en-US" sz="1333" dirty="0" err="1" smtClean="0">
                <a:solidFill>
                  <a:schemeClr val="bg2"/>
                </a:solidFill>
                <a:latin typeface="Courier New" panose="02070309020205020404" pitchFamily="49" charset="0"/>
                <a:cs typeface="Courier New" panose="02070309020205020404" pitchFamily="49" charset="0"/>
              </a:rPr>
              <a:t>imageBarrier</a:t>
            </a:r>
            <a:r>
              <a:rPr lang="en-US" sz="1333" dirty="0" smtClean="0">
                <a:solidFill>
                  <a:schemeClr val="bg2"/>
                </a:solidFill>
                <a:latin typeface="Courier New" panose="02070309020205020404" pitchFamily="49" charset="0"/>
                <a:cs typeface="Courier New" panose="02070309020205020404" pitchFamily="49" charset="0"/>
              </a:rPr>
              <a:t>);</a:t>
            </a:r>
            <a:endParaRPr lang="en-US" sz="1333" dirty="0">
              <a:solidFill>
                <a:schemeClr val="bg2"/>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8451607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Submission</a:t>
            </a:r>
            <a:endParaRPr lang="en-US" dirty="0"/>
          </a:p>
        </p:txBody>
      </p:sp>
      <p:sp>
        <p:nvSpPr>
          <p:cNvPr id="3" name="Content Placeholder 2"/>
          <p:cNvSpPr>
            <a:spLocks noGrp="1"/>
          </p:cNvSpPr>
          <p:nvPr>
            <p:ph idx="1"/>
          </p:nvPr>
        </p:nvSpPr>
        <p:spPr/>
        <p:txBody>
          <a:bodyPr/>
          <a:lstStyle/>
          <a:p>
            <a:r>
              <a:rPr lang="en-US" dirty="0" smtClean="0"/>
              <a:t>Work is submitted to queues for execution</a:t>
            </a:r>
          </a:p>
          <a:p>
            <a:pPr lvl="3"/>
            <a:endParaRPr lang="en-US" sz="1200" dirty="0" smtClean="0"/>
          </a:p>
          <a:p>
            <a:pPr lvl="3"/>
            <a:endParaRPr lang="en-US" dirty="0" smtClean="0"/>
          </a:p>
          <a:p>
            <a:r>
              <a:rPr lang="en-US" dirty="0" smtClean="0"/>
              <a:t>A fence (</a:t>
            </a:r>
            <a:r>
              <a:rPr lang="en-US" sz="1800" b="1" dirty="0" err="1" smtClean="0">
                <a:latin typeface="Courier New" panose="02070309020205020404" pitchFamily="49" charset="0"/>
                <a:cs typeface="Courier New" panose="02070309020205020404" pitchFamily="49" charset="0"/>
              </a:rPr>
              <a:t>VkFence</a:t>
            </a:r>
            <a:r>
              <a:rPr lang="en-US" dirty="0" smtClean="0"/>
              <a:t>) is associated with the submission</a:t>
            </a:r>
          </a:p>
          <a:p>
            <a:pPr lvl="1"/>
            <a:r>
              <a:rPr lang="en-US" dirty="0" smtClean="0"/>
              <a:t>This is signaled when work completes</a:t>
            </a:r>
          </a:p>
          <a:p>
            <a:pPr lvl="1"/>
            <a:r>
              <a:rPr lang="en-US" dirty="0" smtClean="0"/>
              <a:t>CPU can wait on this fence</a:t>
            </a:r>
          </a:p>
          <a:p>
            <a:r>
              <a:rPr lang="en-US" dirty="0" smtClean="0"/>
              <a:t>Queues marshal </a:t>
            </a:r>
            <a:r>
              <a:rPr lang="en-US" dirty="0"/>
              <a:t>resources </a:t>
            </a:r>
            <a:r>
              <a:rPr lang="en-US" dirty="0" smtClean="0"/>
              <a:t>ownership with semaphores</a:t>
            </a:r>
          </a:p>
          <a:p>
            <a:endParaRPr lang="en-US" dirty="0"/>
          </a:p>
        </p:txBody>
      </p:sp>
      <p:sp>
        <p:nvSpPr>
          <p:cNvPr id="4" name="TextBox 3"/>
          <p:cNvSpPr txBox="1"/>
          <p:nvPr/>
        </p:nvSpPr>
        <p:spPr bwMode="auto">
          <a:xfrm>
            <a:off x="1270000" y="1660525"/>
            <a:ext cx="6545382" cy="502573"/>
          </a:xfrm>
          <a:prstGeom prst="rect">
            <a:avLst/>
          </a:prstGeom>
          <a:noFill/>
          <a:ln w="3175" algn="ctr">
            <a:noFill/>
            <a:miter lim="800000"/>
            <a:headEnd/>
            <a:tailEnd/>
          </a:ln>
          <a:effectLst/>
        </p:spPr>
        <p:txBody>
          <a:bodyPr wrap="none" rtlCol="0">
            <a:spAutoFit/>
          </a:bodyPr>
          <a:lstStyle/>
          <a:p>
            <a:r>
              <a:rPr lang="en-US" sz="1333" dirty="0" err="1" smtClean="0">
                <a:solidFill>
                  <a:schemeClr val="bg2"/>
                </a:solidFill>
                <a:latin typeface="Courier New" panose="02070309020205020404" pitchFamily="49" charset="0"/>
                <a:cs typeface="Courier New" panose="02070309020205020404" pitchFamily="49" charset="0"/>
              </a:rPr>
              <a:t>VmCmdBuffer</a:t>
            </a:r>
            <a:r>
              <a:rPr lang="en-US" sz="1333" dirty="0" smtClean="0">
                <a:solidFill>
                  <a:schemeClr val="bg2"/>
                </a:solidFill>
                <a:latin typeface="Courier New" panose="02070309020205020404" pitchFamily="49" charset="0"/>
                <a:cs typeface="Courier New" panose="02070309020205020404" pitchFamily="49" charset="0"/>
              </a:rPr>
              <a:t> </a:t>
            </a:r>
            <a:r>
              <a:rPr lang="en-US" sz="1333" dirty="0" err="1" smtClean="0">
                <a:solidFill>
                  <a:schemeClr val="bg2"/>
                </a:solidFill>
                <a:latin typeface="Courier New" panose="02070309020205020404" pitchFamily="49" charset="0"/>
                <a:cs typeface="Courier New" panose="02070309020205020404" pitchFamily="49" charset="0"/>
              </a:rPr>
              <a:t>commandBuffers</a:t>
            </a:r>
            <a:r>
              <a:rPr lang="en-US" sz="1333" dirty="0">
                <a:solidFill>
                  <a:schemeClr val="bg2"/>
                </a:solidFill>
                <a:latin typeface="Courier New" panose="02070309020205020404" pitchFamily="49" charset="0"/>
                <a:cs typeface="Courier New" panose="02070309020205020404" pitchFamily="49" charset="0"/>
              </a:rPr>
              <a:t>[] = { </a:t>
            </a:r>
            <a:r>
              <a:rPr lang="en-US" sz="1333" dirty="0" smtClean="0">
                <a:solidFill>
                  <a:schemeClr val="bg2"/>
                </a:solidFill>
                <a:latin typeface="Courier New" panose="02070309020205020404" pitchFamily="49" charset="0"/>
                <a:cs typeface="Courier New" panose="02070309020205020404" pitchFamily="49" charset="0"/>
              </a:rPr>
              <a:t>cmdBuffer1, cmdBuffer2, ...};</a:t>
            </a:r>
            <a:endParaRPr lang="en-US" sz="1333" dirty="0">
              <a:solidFill>
                <a:schemeClr val="bg2"/>
              </a:solidFill>
              <a:latin typeface="Courier New" panose="02070309020205020404" pitchFamily="49" charset="0"/>
              <a:cs typeface="Courier New" panose="02070309020205020404" pitchFamily="49" charset="0"/>
            </a:endParaRPr>
          </a:p>
          <a:p>
            <a:r>
              <a:rPr lang="en-US" sz="1333" dirty="0" err="1">
                <a:solidFill>
                  <a:schemeClr val="bg2"/>
                </a:solidFill>
                <a:latin typeface="Courier New" panose="02070309020205020404" pitchFamily="49" charset="0"/>
                <a:cs typeface="Courier New" panose="02070309020205020404" pitchFamily="49" charset="0"/>
              </a:rPr>
              <a:t>vkQueueSubmit</a:t>
            </a:r>
            <a:r>
              <a:rPr lang="en-US" sz="1333" dirty="0">
                <a:solidFill>
                  <a:schemeClr val="bg2"/>
                </a:solidFill>
                <a:latin typeface="Courier New" panose="02070309020205020404" pitchFamily="49" charset="0"/>
                <a:cs typeface="Courier New" panose="02070309020205020404" pitchFamily="49" charset="0"/>
              </a:rPr>
              <a:t>(queue, 1, </a:t>
            </a:r>
            <a:r>
              <a:rPr lang="en-US" sz="1333" dirty="0" err="1">
                <a:solidFill>
                  <a:schemeClr val="bg2"/>
                </a:solidFill>
                <a:latin typeface="Courier New" panose="02070309020205020404" pitchFamily="49" charset="0"/>
                <a:cs typeface="Courier New" panose="02070309020205020404" pitchFamily="49" charset="0"/>
              </a:rPr>
              <a:t>commandBuffers</a:t>
            </a:r>
            <a:r>
              <a:rPr lang="en-US" sz="1333" dirty="0">
                <a:solidFill>
                  <a:schemeClr val="bg2"/>
                </a:solidFill>
                <a:latin typeface="Courier New" panose="02070309020205020404" pitchFamily="49" charset="0"/>
                <a:cs typeface="Courier New" panose="02070309020205020404" pitchFamily="49" charset="0"/>
              </a:rPr>
              <a:t>, fence);</a:t>
            </a:r>
          </a:p>
        </p:txBody>
      </p:sp>
      <p:sp>
        <p:nvSpPr>
          <p:cNvPr id="5" name="TextBox 4"/>
          <p:cNvSpPr txBox="1"/>
          <p:nvPr/>
        </p:nvSpPr>
        <p:spPr bwMode="auto">
          <a:xfrm>
            <a:off x="1270000" y="3975100"/>
            <a:ext cx="4390946" cy="502573"/>
          </a:xfrm>
          <a:prstGeom prst="rect">
            <a:avLst/>
          </a:prstGeom>
          <a:noFill/>
          <a:ln w="3175" algn="ctr">
            <a:noFill/>
            <a:miter lim="800000"/>
            <a:headEnd/>
            <a:tailEnd/>
          </a:ln>
          <a:effectLst/>
        </p:spPr>
        <p:txBody>
          <a:bodyPr wrap="none" rtlCol="0">
            <a:spAutoFit/>
          </a:bodyPr>
          <a:lstStyle/>
          <a:p>
            <a:r>
              <a:rPr lang="en-US" sz="1333" dirty="0" err="1">
                <a:solidFill>
                  <a:schemeClr val="bg2"/>
                </a:solidFill>
                <a:latin typeface="Courier New" panose="02070309020205020404" pitchFamily="49" charset="0"/>
                <a:cs typeface="Courier New" panose="02070309020205020404" pitchFamily="49" charset="0"/>
              </a:rPr>
              <a:t>vkQueueSignalSemaphore</a:t>
            </a:r>
            <a:r>
              <a:rPr lang="en-US" sz="1333" dirty="0">
                <a:solidFill>
                  <a:schemeClr val="bg2"/>
                </a:solidFill>
                <a:latin typeface="Courier New" panose="02070309020205020404" pitchFamily="49" charset="0"/>
                <a:cs typeface="Courier New" panose="02070309020205020404" pitchFamily="49" charset="0"/>
              </a:rPr>
              <a:t>(queue, semaphore);</a:t>
            </a:r>
          </a:p>
          <a:p>
            <a:r>
              <a:rPr lang="en-US" sz="1333" dirty="0" err="1">
                <a:solidFill>
                  <a:schemeClr val="bg2"/>
                </a:solidFill>
                <a:latin typeface="Courier New" panose="02070309020205020404" pitchFamily="49" charset="0"/>
                <a:cs typeface="Courier New" panose="02070309020205020404" pitchFamily="49" charset="0"/>
              </a:rPr>
              <a:t>vkQueueWaitSemaphore</a:t>
            </a:r>
            <a:r>
              <a:rPr lang="en-US" sz="1333" dirty="0">
                <a:solidFill>
                  <a:schemeClr val="bg2"/>
                </a:solidFill>
                <a:latin typeface="Courier New" panose="02070309020205020404" pitchFamily="49" charset="0"/>
                <a:cs typeface="Courier New" panose="02070309020205020404" pitchFamily="49" charset="0"/>
              </a:rPr>
              <a:t>(queue, semaphore);</a:t>
            </a:r>
          </a:p>
        </p:txBody>
      </p:sp>
    </p:spTree>
    <p:extLst>
      <p:ext uri="{BB962C8B-B14F-4D97-AF65-F5344CB8AC3E}">
        <p14:creationId xmlns:p14="http://schemas.microsoft.com/office/powerpoint/2010/main" val="31764199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Threading</a:t>
            </a:r>
            <a:endParaRPr lang="en-US" dirty="0"/>
          </a:p>
        </p:txBody>
      </p:sp>
      <p:sp>
        <p:nvSpPr>
          <p:cNvPr id="3" name="Content Placeholder 2"/>
          <p:cNvSpPr>
            <a:spLocks noGrp="1"/>
          </p:cNvSpPr>
          <p:nvPr>
            <p:ph idx="1"/>
          </p:nvPr>
        </p:nvSpPr>
        <p:spPr/>
        <p:txBody>
          <a:bodyPr/>
          <a:lstStyle/>
          <a:p>
            <a:r>
              <a:rPr lang="en-US" dirty="0" smtClean="0"/>
              <a:t>Threading is a big consideration</a:t>
            </a:r>
          </a:p>
          <a:p>
            <a:pPr lvl="1"/>
            <a:r>
              <a:rPr lang="en-US" dirty="0" smtClean="0"/>
              <a:t>API doesn’t lock – that’s the application responsibility</a:t>
            </a:r>
          </a:p>
          <a:p>
            <a:pPr lvl="2"/>
            <a:r>
              <a:rPr lang="en-US" dirty="0" smtClean="0"/>
              <a:t>Concurrent </a:t>
            </a:r>
            <a:r>
              <a:rPr lang="en-US" i="1" dirty="0" smtClean="0"/>
              <a:t>read</a:t>
            </a:r>
            <a:r>
              <a:rPr lang="en-US" dirty="0" smtClean="0"/>
              <a:t> access to same object</a:t>
            </a:r>
          </a:p>
          <a:p>
            <a:pPr lvl="2"/>
            <a:r>
              <a:rPr lang="en-US" dirty="0" smtClean="0"/>
              <a:t>Concurrent </a:t>
            </a:r>
            <a:r>
              <a:rPr lang="en-US" i="1" dirty="0" smtClean="0"/>
              <a:t>write</a:t>
            </a:r>
            <a:r>
              <a:rPr lang="en-US" dirty="0" smtClean="0"/>
              <a:t> access to different objects</a:t>
            </a:r>
          </a:p>
          <a:p>
            <a:r>
              <a:rPr lang="en-US" dirty="0" smtClean="0"/>
              <a:t>Performance from one thread will still be good</a:t>
            </a:r>
            <a:endParaRPr lang="en-US" dirty="0"/>
          </a:p>
        </p:txBody>
      </p:sp>
    </p:spTree>
    <p:extLst>
      <p:ext uri="{BB962C8B-B14F-4D97-AF65-F5344CB8AC3E}">
        <p14:creationId xmlns:p14="http://schemas.microsoft.com/office/powerpoint/2010/main" val="24036938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a:t>
            </a:r>
            <a:endParaRPr lang="en-US" dirty="0"/>
          </a:p>
        </p:txBody>
      </p:sp>
      <p:sp>
        <p:nvSpPr>
          <p:cNvPr id="3" name="Content Placeholder 2"/>
          <p:cNvSpPr>
            <a:spLocks noGrp="1"/>
          </p:cNvSpPr>
          <p:nvPr>
            <p:ph idx="1"/>
          </p:nvPr>
        </p:nvSpPr>
        <p:spPr/>
        <p:txBody>
          <a:bodyPr/>
          <a:lstStyle/>
          <a:p>
            <a:r>
              <a:rPr lang="en-US" dirty="0" smtClean="0"/>
              <a:t>Displaying outputs is optional!</a:t>
            </a:r>
          </a:p>
          <a:p>
            <a:pPr lvl="1"/>
            <a:r>
              <a:rPr lang="en-US" dirty="0" smtClean="0"/>
              <a:t>We expect some compute-only Vulkan applications</a:t>
            </a:r>
          </a:p>
          <a:p>
            <a:pPr lvl="1"/>
            <a:r>
              <a:rPr lang="en-US" dirty="0" smtClean="0"/>
              <a:t>No real need to create a window – console mode</a:t>
            </a:r>
          </a:p>
          <a:p>
            <a:pPr lvl="1"/>
            <a:r>
              <a:rPr lang="en-US" dirty="0" smtClean="0"/>
              <a:t>Each platform is different</a:t>
            </a:r>
          </a:p>
          <a:p>
            <a:r>
              <a:rPr lang="en-US" dirty="0" smtClean="0"/>
              <a:t>Presentation is an extension</a:t>
            </a:r>
          </a:p>
          <a:p>
            <a:r>
              <a:rPr lang="en-US" dirty="0" smtClean="0"/>
              <a:t>We define two flavors of the “Window System Interface”</a:t>
            </a:r>
          </a:p>
          <a:p>
            <a:pPr lvl="1"/>
            <a:r>
              <a:rPr lang="en-US" dirty="0" smtClean="0"/>
              <a:t>One is for compositors, one is for direct-display</a:t>
            </a:r>
            <a:endParaRPr lang="en-US" dirty="0"/>
          </a:p>
        </p:txBody>
      </p:sp>
    </p:spTree>
    <p:extLst>
      <p:ext uri="{BB962C8B-B14F-4D97-AF65-F5344CB8AC3E}">
        <p14:creationId xmlns:p14="http://schemas.microsoft.com/office/powerpoint/2010/main" val="38520250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Displays</a:t>
            </a:r>
            <a:endParaRPr lang="en-US" dirty="0"/>
          </a:p>
        </p:txBody>
      </p:sp>
      <p:sp>
        <p:nvSpPr>
          <p:cNvPr id="3" name="Content Placeholder 2"/>
          <p:cNvSpPr>
            <a:spLocks noGrp="1"/>
          </p:cNvSpPr>
          <p:nvPr>
            <p:ph idx="1"/>
          </p:nvPr>
        </p:nvSpPr>
        <p:spPr/>
        <p:txBody>
          <a:bodyPr/>
          <a:lstStyle/>
          <a:p>
            <a:r>
              <a:rPr lang="en-US" dirty="0" smtClean="0"/>
              <a:t>Vulkan also abstracts some display management</a:t>
            </a:r>
          </a:p>
          <a:p>
            <a:pPr lvl="1"/>
            <a:r>
              <a:rPr lang="en-US" dirty="0" smtClean="0"/>
              <a:t>Also delegated to WSI extensions</a:t>
            </a:r>
          </a:p>
          <a:p>
            <a:pPr lvl="1"/>
            <a:r>
              <a:rPr lang="en-US" dirty="0" smtClean="0"/>
              <a:t>Manage display mode</a:t>
            </a:r>
          </a:p>
          <a:p>
            <a:pPr lvl="1"/>
            <a:r>
              <a:rPr lang="en-US" dirty="0" smtClean="0"/>
              <a:t>Turn </a:t>
            </a:r>
            <a:r>
              <a:rPr lang="en-US" dirty="0" err="1" smtClean="0"/>
              <a:t>vsync</a:t>
            </a:r>
            <a:r>
              <a:rPr lang="en-US" dirty="0" smtClean="0"/>
              <a:t> on and off</a:t>
            </a:r>
          </a:p>
          <a:p>
            <a:pPr lvl="1"/>
            <a:r>
              <a:rPr lang="en-US" dirty="0" smtClean="0"/>
              <a:t>Enumerate and take control of displays</a:t>
            </a:r>
          </a:p>
          <a:p>
            <a:r>
              <a:rPr lang="en-US" dirty="0" smtClean="0"/>
              <a:t>This all depends on platform support, of course!</a:t>
            </a:r>
            <a:endParaRPr lang="en-US" dirty="0"/>
          </a:p>
        </p:txBody>
      </p:sp>
    </p:spTree>
    <p:extLst>
      <p:ext uri="{BB962C8B-B14F-4D97-AF65-F5344CB8AC3E}">
        <p14:creationId xmlns:p14="http://schemas.microsoft.com/office/powerpoint/2010/main" val="4146816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Teardown</a:t>
            </a:r>
            <a:endParaRPr lang="en-US" dirty="0"/>
          </a:p>
        </p:txBody>
      </p:sp>
      <p:sp>
        <p:nvSpPr>
          <p:cNvPr id="3" name="Content Placeholder 2"/>
          <p:cNvSpPr>
            <a:spLocks noGrp="1"/>
          </p:cNvSpPr>
          <p:nvPr>
            <p:ph idx="1"/>
          </p:nvPr>
        </p:nvSpPr>
        <p:spPr/>
        <p:txBody>
          <a:bodyPr/>
          <a:lstStyle/>
          <a:p>
            <a:r>
              <a:rPr lang="en-US" dirty="0"/>
              <a:t>Application responsible for object destruction</a:t>
            </a:r>
          </a:p>
          <a:p>
            <a:pPr lvl="1"/>
            <a:r>
              <a:rPr lang="en-US" dirty="0"/>
              <a:t>Must be correctly ordered</a:t>
            </a:r>
          </a:p>
          <a:p>
            <a:pPr lvl="1"/>
            <a:r>
              <a:rPr lang="en-US" dirty="0"/>
              <a:t>No reference counting</a:t>
            </a:r>
          </a:p>
          <a:p>
            <a:pPr lvl="1"/>
            <a:r>
              <a:rPr lang="en-US" dirty="0"/>
              <a:t>No implicit object lifetime</a:t>
            </a:r>
          </a:p>
          <a:p>
            <a:r>
              <a:rPr lang="en-US" dirty="0"/>
              <a:t>Do not delete objects that are still in use</a:t>
            </a:r>
            <a:r>
              <a:rPr lang="en-US" dirty="0" smtClean="0"/>
              <a:t>!</a:t>
            </a:r>
          </a:p>
          <a:p>
            <a:pPr lvl="1"/>
            <a:r>
              <a:rPr lang="en-US" dirty="0" smtClean="0"/>
              <a:t>This includes use by GPU</a:t>
            </a:r>
            <a:endParaRPr lang="en-US" dirty="0"/>
          </a:p>
          <a:p>
            <a:pPr marL="0" indent="0">
              <a:buNone/>
            </a:pPr>
            <a:endParaRPr lang="en-US" dirty="0"/>
          </a:p>
        </p:txBody>
      </p:sp>
    </p:spTree>
    <p:extLst>
      <p:ext uri="{BB962C8B-B14F-4D97-AF65-F5344CB8AC3E}">
        <p14:creationId xmlns:p14="http://schemas.microsoft.com/office/powerpoint/2010/main" val="22759234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Scalability</a:t>
            </a:r>
            <a:endParaRPr lang="en-US" dirty="0"/>
          </a:p>
        </p:txBody>
      </p:sp>
      <p:sp>
        <p:nvSpPr>
          <p:cNvPr id="3" name="Content Placeholder 2"/>
          <p:cNvSpPr>
            <a:spLocks noGrp="1"/>
          </p:cNvSpPr>
          <p:nvPr>
            <p:ph idx="1"/>
          </p:nvPr>
        </p:nvSpPr>
        <p:spPr/>
        <p:txBody>
          <a:bodyPr/>
          <a:lstStyle/>
          <a:p>
            <a:r>
              <a:rPr lang="en-US" dirty="0" smtClean="0"/>
              <a:t>Scalability is an important goal</a:t>
            </a:r>
          </a:p>
          <a:p>
            <a:pPr lvl="1"/>
            <a:r>
              <a:rPr lang="en-US" dirty="0" smtClean="0"/>
              <a:t>Scales from low power mobile to high end workstation</a:t>
            </a:r>
          </a:p>
          <a:p>
            <a:pPr lvl="1"/>
            <a:r>
              <a:rPr lang="en-US" dirty="0" smtClean="0"/>
              <a:t>Many features optional</a:t>
            </a:r>
          </a:p>
          <a:p>
            <a:pPr lvl="1"/>
            <a:r>
              <a:rPr lang="en-US" dirty="0" err="1" smtClean="0"/>
              <a:t>Queryable</a:t>
            </a:r>
            <a:r>
              <a:rPr lang="en-US" dirty="0" smtClean="0"/>
              <a:t> upper limits for most things</a:t>
            </a:r>
          </a:p>
          <a:p>
            <a:r>
              <a:rPr lang="en-US" dirty="0" smtClean="0"/>
              <a:t>Still considering how to “bundle” features</a:t>
            </a:r>
          </a:p>
          <a:p>
            <a:pPr lvl="1"/>
            <a:r>
              <a:rPr lang="en-US" dirty="0" smtClean="0"/>
              <a:t>Want to avoid “sea of caps” problem</a:t>
            </a:r>
          </a:p>
          <a:p>
            <a:pPr lvl="1"/>
            <a:r>
              <a:rPr lang="en-US" dirty="0" smtClean="0"/>
              <a:t>May defer to platform owners</a:t>
            </a:r>
          </a:p>
        </p:txBody>
      </p:sp>
    </p:spTree>
    <p:extLst>
      <p:ext uri="{BB962C8B-B14F-4D97-AF65-F5344CB8AC3E}">
        <p14:creationId xmlns:p14="http://schemas.microsoft.com/office/powerpoint/2010/main" val="2942535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Extensibility</a:t>
            </a:r>
            <a:endParaRPr lang="en-US" dirty="0"/>
          </a:p>
        </p:txBody>
      </p:sp>
      <p:sp>
        <p:nvSpPr>
          <p:cNvPr id="3" name="Content Placeholder 2"/>
          <p:cNvSpPr>
            <a:spLocks noGrp="1"/>
          </p:cNvSpPr>
          <p:nvPr>
            <p:ph idx="1"/>
          </p:nvPr>
        </p:nvSpPr>
        <p:spPr/>
        <p:txBody>
          <a:bodyPr/>
          <a:lstStyle/>
          <a:p>
            <a:r>
              <a:rPr lang="en-US" dirty="0" smtClean="0"/>
              <a:t>Vulkan has a first class extension mechanism</a:t>
            </a:r>
          </a:p>
          <a:p>
            <a:pPr lvl="1"/>
            <a:r>
              <a:rPr lang="en-US" dirty="0" smtClean="0"/>
              <a:t>Extensions are opt-in</a:t>
            </a:r>
          </a:p>
          <a:p>
            <a:pPr lvl="2"/>
            <a:r>
              <a:rPr lang="en-US" dirty="0" smtClean="0"/>
              <a:t>No more using extensions by accident</a:t>
            </a:r>
          </a:p>
          <a:p>
            <a:pPr lvl="2"/>
            <a:r>
              <a:rPr lang="en-US" dirty="0" smtClean="0"/>
              <a:t>Don’t pay driver tax for unused features</a:t>
            </a:r>
          </a:p>
          <a:p>
            <a:pPr lvl="2"/>
            <a:r>
              <a:rPr lang="en-US" dirty="0" smtClean="0"/>
              <a:t>Much easier to validate</a:t>
            </a:r>
          </a:p>
          <a:p>
            <a:pPr lvl="1"/>
            <a:r>
              <a:rPr lang="en-US" dirty="0" smtClean="0"/>
              <a:t>Still want to expose bleeding edge</a:t>
            </a:r>
          </a:p>
          <a:p>
            <a:pPr lvl="2"/>
            <a:r>
              <a:rPr lang="en-US" dirty="0" smtClean="0"/>
              <a:t>Vulkan is a platform for innovation</a:t>
            </a:r>
            <a:endParaRPr lang="en-US" dirty="0"/>
          </a:p>
        </p:txBody>
      </p:sp>
    </p:spTree>
    <p:extLst>
      <p:ext uri="{BB962C8B-B14F-4D97-AF65-F5344CB8AC3E}">
        <p14:creationId xmlns:p14="http://schemas.microsoft.com/office/powerpoint/2010/main" val="1779133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Tools and Debugging</a:t>
            </a:r>
            <a:endParaRPr lang="en-US" dirty="0"/>
          </a:p>
        </p:txBody>
      </p:sp>
      <p:sp>
        <p:nvSpPr>
          <p:cNvPr id="3" name="Content Placeholder 2"/>
          <p:cNvSpPr>
            <a:spLocks noGrp="1"/>
          </p:cNvSpPr>
          <p:nvPr>
            <p:ph idx="1"/>
          </p:nvPr>
        </p:nvSpPr>
        <p:spPr/>
        <p:txBody>
          <a:bodyPr/>
          <a:lstStyle/>
          <a:p>
            <a:r>
              <a:rPr lang="en-US" dirty="0" smtClean="0"/>
              <a:t>Tools and development are key to success</a:t>
            </a:r>
          </a:p>
          <a:p>
            <a:pPr lvl="1"/>
            <a:r>
              <a:rPr lang="en-US" dirty="0" smtClean="0"/>
              <a:t>Strong tools mean better applications</a:t>
            </a:r>
          </a:p>
          <a:p>
            <a:pPr lvl="1"/>
            <a:r>
              <a:rPr lang="en-US" dirty="0" smtClean="0"/>
              <a:t>Vulkan is not simple – tools are a must</a:t>
            </a:r>
          </a:p>
          <a:p>
            <a:r>
              <a:rPr lang="en-US" dirty="0" smtClean="0"/>
              <a:t>Khronos is looking to build a strong ecosystem</a:t>
            </a:r>
          </a:p>
          <a:p>
            <a:pPr lvl="1"/>
            <a:r>
              <a:rPr lang="en-US" dirty="0" smtClean="0"/>
              <a:t>Tools, loader and other components open source</a:t>
            </a:r>
          </a:p>
          <a:p>
            <a:pPr lvl="1"/>
            <a:r>
              <a:rPr lang="en-US" dirty="0" smtClean="0"/>
              <a:t>Well documented hooks for extending API</a:t>
            </a:r>
          </a:p>
        </p:txBody>
      </p:sp>
    </p:spTree>
    <p:extLst>
      <p:ext uri="{BB962C8B-B14F-4D97-AF65-F5344CB8AC3E}">
        <p14:creationId xmlns:p14="http://schemas.microsoft.com/office/powerpoint/2010/main" val="1787221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r>
              <a:rPr lang="en-US" dirty="0" smtClean="0"/>
              <a:t>Overview of the Vulkan System</a:t>
            </a:r>
          </a:p>
          <a:p>
            <a:r>
              <a:rPr lang="en-US" dirty="0" smtClean="0"/>
              <a:t>Outline design goals</a:t>
            </a:r>
          </a:p>
          <a:p>
            <a:r>
              <a:rPr lang="en-US" dirty="0" smtClean="0"/>
              <a:t>Show example API usage</a:t>
            </a:r>
            <a:endParaRPr lang="en-US" dirty="0"/>
          </a:p>
        </p:txBody>
      </p:sp>
    </p:spTree>
    <p:extLst>
      <p:ext uri="{BB962C8B-B14F-4D97-AF65-F5344CB8AC3E}">
        <p14:creationId xmlns:p14="http://schemas.microsoft.com/office/powerpoint/2010/main" val="39987142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Tools and Debugging</a:t>
            </a:r>
            <a:endParaRPr lang="en-US" dirty="0"/>
          </a:p>
        </p:txBody>
      </p:sp>
      <p:sp>
        <p:nvSpPr>
          <p:cNvPr id="4" name="Rectangle 3"/>
          <p:cNvSpPr/>
          <p:nvPr/>
        </p:nvSpPr>
        <p:spPr>
          <a:xfrm>
            <a:off x="562977" y="1063625"/>
            <a:ext cx="4785360" cy="685800"/>
          </a:xfrm>
          <a:prstGeom prst="rect">
            <a:avLst/>
          </a:prstGeom>
          <a:gradFill>
            <a:gsLst>
              <a:gs pos="0">
                <a:schemeClr val="accent2">
                  <a:lumMod val="50000"/>
                </a:schemeClr>
              </a:gs>
              <a:gs pos="100000">
                <a:schemeClr val="accent2">
                  <a:lumMod val="40000"/>
                  <a:lumOff val="6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APPLICATION</a:t>
            </a:r>
            <a:endParaRPr lang="en-US" dirty="0"/>
          </a:p>
        </p:txBody>
      </p:sp>
      <p:sp>
        <p:nvSpPr>
          <p:cNvPr id="5" name="Rectangle 4"/>
          <p:cNvSpPr/>
          <p:nvPr/>
        </p:nvSpPr>
        <p:spPr>
          <a:xfrm>
            <a:off x="562977" y="2056619"/>
            <a:ext cx="4785360" cy="685800"/>
          </a:xfrm>
          <a:prstGeom prst="rect">
            <a:avLst/>
          </a:prstGeom>
          <a:gradFill>
            <a:gsLst>
              <a:gs pos="0">
                <a:schemeClr val="accent4">
                  <a:lumMod val="50000"/>
                </a:schemeClr>
              </a:gs>
              <a:gs pos="100000">
                <a:schemeClr val="accent4">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t>     LOADER</a:t>
            </a:r>
            <a:endParaRPr lang="en-US" dirty="0"/>
          </a:p>
        </p:txBody>
      </p:sp>
      <p:sp>
        <p:nvSpPr>
          <p:cNvPr id="6" name="Rectangle 5"/>
          <p:cNvSpPr/>
          <p:nvPr/>
        </p:nvSpPr>
        <p:spPr>
          <a:xfrm>
            <a:off x="562977" y="3049615"/>
            <a:ext cx="1668380" cy="685800"/>
          </a:xfrm>
          <a:prstGeom prst="rect">
            <a:avLst/>
          </a:prstGeom>
          <a:gradFill>
            <a:gsLst>
              <a:gs pos="0">
                <a:schemeClr val="accent6">
                  <a:lumMod val="90000"/>
                  <a:lumOff val="10000"/>
                </a:schemeClr>
              </a:gs>
              <a:gs pos="100000">
                <a:schemeClr val="accent6">
                  <a:lumMod val="25000"/>
                  <a:lumOff val="75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DRIVER</a:t>
            </a:r>
            <a:endParaRPr lang="en-US" dirty="0"/>
          </a:p>
        </p:txBody>
      </p:sp>
      <p:sp>
        <p:nvSpPr>
          <p:cNvPr id="8" name="Rectangle 7"/>
          <p:cNvSpPr/>
          <p:nvPr/>
        </p:nvSpPr>
        <p:spPr>
          <a:xfrm>
            <a:off x="2467977" y="3049613"/>
            <a:ext cx="2880360" cy="685800"/>
          </a:xfrm>
          <a:prstGeom prst="rect">
            <a:avLst/>
          </a:prstGeom>
          <a:gradFill>
            <a:gsLst>
              <a:gs pos="0">
                <a:schemeClr val="accent5">
                  <a:lumMod val="50000"/>
                </a:schemeClr>
              </a:gs>
              <a:gs pos="100000">
                <a:schemeClr val="accent5">
                  <a:lumMod val="40000"/>
                  <a:lumOff val="6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DRIVER</a:t>
            </a:r>
            <a:endParaRPr lang="en-US" dirty="0"/>
          </a:p>
        </p:txBody>
      </p:sp>
      <p:sp>
        <p:nvSpPr>
          <p:cNvPr id="9" name="Rectangle 8"/>
          <p:cNvSpPr/>
          <p:nvPr/>
        </p:nvSpPr>
        <p:spPr>
          <a:xfrm>
            <a:off x="562977" y="4042607"/>
            <a:ext cx="1668380" cy="685800"/>
          </a:xfrm>
          <a:prstGeom prst="rect">
            <a:avLst/>
          </a:prstGeom>
          <a:gradFill>
            <a:gsLst>
              <a:gs pos="0">
                <a:schemeClr val="bg1">
                  <a:lumMod val="50000"/>
                </a:schemeClr>
              </a:gs>
              <a:gs pos="100000">
                <a:schemeClr val="bg1">
                  <a:lumMod val="85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GPU</a:t>
            </a:r>
            <a:endParaRPr lang="en-US" dirty="0"/>
          </a:p>
        </p:txBody>
      </p:sp>
      <p:sp>
        <p:nvSpPr>
          <p:cNvPr id="11" name="Rectangle 10"/>
          <p:cNvSpPr/>
          <p:nvPr/>
        </p:nvSpPr>
        <p:spPr>
          <a:xfrm>
            <a:off x="2467977" y="4042607"/>
            <a:ext cx="1371600" cy="685800"/>
          </a:xfrm>
          <a:prstGeom prst="rect">
            <a:avLst/>
          </a:prstGeom>
          <a:gradFill>
            <a:gsLst>
              <a:gs pos="0">
                <a:schemeClr val="bg1">
                  <a:lumMod val="50000"/>
                </a:schemeClr>
              </a:gs>
              <a:gs pos="100000">
                <a:schemeClr val="bg1">
                  <a:lumMod val="85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GPU</a:t>
            </a:r>
            <a:endParaRPr lang="en-US" dirty="0"/>
          </a:p>
        </p:txBody>
      </p:sp>
      <p:sp>
        <p:nvSpPr>
          <p:cNvPr id="12" name="Rectangle 11"/>
          <p:cNvSpPr/>
          <p:nvPr/>
        </p:nvSpPr>
        <p:spPr>
          <a:xfrm>
            <a:off x="3976737" y="4042607"/>
            <a:ext cx="1371600" cy="685800"/>
          </a:xfrm>
          <a:prstGeom prst="rect">
            <a:avLst/>
          </a:prstGeom>
          <a:gradFill>
            <a:gsLst>
              <a:gs pos="0">
                <a:schemeClr val="bg1">
                  <a:lumMod val="50000"/>
                </a:schemeClr>
              </a:gs>
              <a:gs pos="100000">
                <a:schemeClr val="bg1">
                  <a:lumMod val="85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GPU</a:t>
            </a:r>
            <a:endParaRPr lang="en-US" dirty="0"/>
          </a:p>
        </p:txBody>
      </p:sp>
      <p:sp>
        <p:nvSpPr>
          <p:cNvPr id="22" name="Down Arrow 21"/>
          <p:cNvSpPr/>
          <p:nvPr/>
        </p:nvSpPr>
        <p:spPr>
          <a:xfrm>
            <a:off x="2835341" y="1814988"/>
            <a:ext cx="240631" cy="17607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Down Arrow 22"/>
          <p:cNvSpPr/>
          <p:nvPr/>
        </p:nvSpPr>
        <p:spPr>
          <a:xfrm>
            <a:off x="1276851" y="2807979"/>
            <a:ext cx="240631" cy="17607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Down Arrow 23"/>
          <p:cNvSpPr/>
          <p:nvPr/>
        </p:nvSpPr>
        <p:spPr>
          <a:xfrm>
            <a:off x="3667526" y="2807979"/>
            <a:ext cx="240631" cy="17607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Down Arrow 24"/>
          <p:cNvSpPr/>
          <p:nvPr/>
        </p:nvSpPr>
        <p:spPr>
          <a:xfrm>
            <a:off x="1276850" y="3800973"/>
            <a:ext cx="240631" cy="17607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Down Arrow 25"/>
          <p:cNvSpPr/>
          <p:nvPr/>
        </p:nvSpPr>
        <p:spPr>
          <a:xfrm>
            <a:off x="3033461" y="3800975"/>
            <a:ext cx="240631" cy="17607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Down Arrow 26"/>
          <p:cNvSpPr/>
          <p:nvPr/>
        </p:nvSpPr>
        <p:spPr>
          <a:xfrm>
            <a:off x="4542221" y="3800974"/>
            <a:ext cx="240631" cy="17607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5806440" y="2056619"/>
            <a:ext cx="2880360" cy="685800"/>
          </a:xfrm>
          <a:prstGeom prst="rect">
            <a:avLst/>
          </a:prstGeom>
          <a:gradFill>
            <a:gsLst>
              <a:gs pos="0">
                <a:srgbClr val="00B050"/>
              </a:gs>
              <a:gs pos="100000">
                <a:srgbClr val="41464C"/>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TOOLS</a:t>
            </a:r>
            <a:endParaRPr lang="en-US" dirty="0"/>
          </a:p>
        </p:txBody>
      </p:sp>
      <p:sp>
        <p:nvSpPr>
          <p:cNvPr id="30" name="Rectangle 29"/>
          <p:cNvSpPr/>
          <p:nvPr/>
        </p:nvSpPr>
        <p:spPr>
          <a:xfrm>
            <a:off x="3667526" y="2225260"/>
            <a:ext cx="1470660" cy="381415"/>
          </a:xfrm>
          <a:prstGeom prst="rect">
            <a:avLst/>
          </a:prstGeom>
          <a:gradFill>
            <a:gsLst>
              <a:gs pos="0">
                <a:srgbClr val="00B050"/>
              </a:gs>
              <a:gs pos="100000">
                <a:srgbClr val="006C31"/>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LAYERS</a:t>
            </a:r>
            <a:endParaRPr lang="en-US" dirty="0"/>
          </a:p>
        </p:txBody>
      </p:sp>
      <p:sp>
        <p:nvSpPr>
          <p:cNvPr id="7" name="Left-Right Arrow 6"/>
          <p:cNvSpPr/>
          <p:nvPr/>
        </p:nvSpPr>
        <p:spPr>
          <a:xfrm>
            <a:off x="5142597" y="2297047"/>
            <a:ext cx="668254" cy="230392"/>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919205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Layers</a:t>
            </a:r>
            <a:endParaRPr lang="en-US" dirty="0"/>
          </a:p>
        </p:txBody>
      </p:sp>
      <p:sp>
        <p:nvSpPr>
          <p:cNvPr id="3" name="Content Placeholder 2"/>
          <p:cNvSpPr>
            <a:spLocks noGrp="1"/>
          </p:cNvSpPr>
          <p:nvPr>
            <p:ph idx="1"/>
          </p:nvPr>
        </p:nvSpPr>
        <p:spPr/>
        <p:txBody>
          <a:bodyPr/>
          <a:lstStyle/>
          <a:p>
            <a:r>
              <a:rPr lang="en-US" dirty="0" smtClean="0"/>
              <a:t>Loader supports layering APIs</a:t>
            </a:r>
          </a:p>
          <a:p>
            <a:pPr lvl="1"/>
            <a:r>
              <a:rPr lang="en-US" dirty="0" smtClean="0"/>
              <a:t>Formal hooks for debuggers and tools</a:t>
            </a:r>
          </a:p>
          <a:p>
            <a:pPr lvl="2"/>
            <a:r>
              <a:rPr lang="en-US" dirty="0" smtClean="0"/>
              <a:t>No more interceptors, shims, or stub libraries</a:t>
            </a:r>
          </a:p>
          <a:p>
            <a:pPr lvl="1"/>
            <a:r>
              <a:rPr lang="en-US" dirty="0" smtClean="0"/>
              <a:t>Validation in intermediate layers</a:t>
            </a:r>
          </a:p>
          <a:p>
            <a:pPr lvl="2"/>
            <a:r>
              <a:rPr lang="en-US" dirty="0" smtClean="0"/>
              <a:t>Opt-in, very powerful</a:t>
            </a:r>
          </a:p>
          <a:p>
            <a:pPr lvl="1"/>
            <a:r>
              <a:rPr lang="en-US" dirty="0" smtClean="0"/>
              <a:t>Several layers already developed</a:t>
            </a:r>
          </a:p>
          <a:p>
            <a:pPr lvl="2"/>
            <a:r>
              <a:rPr lang="en-US" dirty="0" smtClean="0"/>
              <a:t>API trace, parameter validation, API timing, etc.</a:t>
            </a:r>
            <a:endParaRPr lang="en-US" dirty="0"/>
          </a:p>
        </p:txBody>
      </p:sp>
    </p:spTree>
    <p:extLst>
      <p:ext uri="{BB962C8B-B14F-4D97-AF65-F5344CB8AC3E}">
        <p14:creationId xmlns:p14="http://schemas.microsoft.com/office/powerpoint/2010/main" val="27060520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Layers</a:t>
            </a:r>
            <a:endParaRPr lang="en-US" dirty="0"/>
          </a:p>
        </p:txBody>
      </p:sp>
      <p:sp>
        <p:nvSpPr>
          <p:cNvPr id="3" name="Content Placeholder 2"/>
          <p:cNvSpPr>
            <a:spLocks noGrp="1"/>
          </p:cNvSpPr>
          <p:nvPr>
            <p:ph idx="1"/>
          </p:nvPr>
        </p:nvSpPr>
        <p:spPr/>
        <p:txBody>
          <a:bodyPr/>
          <a:lstStyle/>
          <a:p>
            <a:r>
              <a:rPr lang="en-US" dirty="0" smtClean="0"/>
              <a:t>Multiple types of layer</a:t>
            </a:r>
          </a:p>
          <a:p>
            <a:pPr lvl="1"/>
            <a:r>
              <a:rPr lang="en-US" dirty="0" smtClean="0"/>
              <a:t>Instance level layers</a:t>
            </a:r>
          </a:p>
          <a:p>
            <a:pPr lvl="2"/>
            <a:r>
              <a:rPr lang="en-US" dirty="0" smtClean="0"/>
              <a:t>Enabled at instance creation time</a:t>
            </a:r>
          </a:p>
          <a:p>
            <a:pPr lvl="2"/>
            <a:r>
              <a:rPr lang="en-US" dirty="0" smtClean="0"/>
              <a:t>Globally available to every device in instance</a:t>
            </a:r>
          </a:p>
          <a:p>
            <a:pPr lvl="1"/>
            <a:r>
              <a:rPr lang="en-US" dirty="0" smtClean="0"/>
              <a:t>Device level layers</a:t>
            </a:r>
          </a:p>
          <a:p>
            <a:pPr lvl="2"/>
            <a:r>
              <a:rPr lang="en-US" dirty="0" smtClean="0"/>
              <a:t>Specific to device</a:t>
            </a:r>
          </a:p>
          <a:p>
            <a:pPr lvl="2"/>
            <a:r>
              <a:rPr lang="en-US" dirty="0" smtClean="0"/>
              <a:t>Enable device-specific extensions, for example</a:t>
            </a:r>
            <a:endParaRPr lang="en-US" dirty="0"/>
          </a:p>
        </p:txBody>
      </p:sp>
    </p:spTree>
    <p:extLst>
      <p:ext uri="{BB962C8B-B14F-4D97-AF65-F5344CB8AC3E}">
        <p14:creationId xmlns:p14="http://schemas.microsoft.com/office/powerpoint/2010/main" val="33221668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Not really “low-level”, just a better abstraction</a:t>
            </a:r>
          </a:p>
          <a:p>
            <a:r>
              <a:rPr lang="en-US" dirty="0" smtClean="0"/>
              <a:t>Very low overhead:</a:t>
            </a:r>
          </a:p>
          <a:p>
            <a:pPr lvl="1"/>
            <a:r>
              <a:rPr lang="en-US" dirty="0" smtClean="0"/>
              <a:t>Low overhead means </a:t>
            </a:r>
            <a:r>
              <a:rPr lang="en-US" dirty="0"/>
              <a:t>more application </a:t>
            </a:r>
            <a:r>
              <a:rPr lang="en-US" dirty="0" smtClean="0"/>
              <a:t>CPU cycles</a:t>
            </a:r>
            <a:endParaRPr lang="en-US" dirty="0"/>
          </a:p>
          <a:p>
            <a:pPr lvl="1"/>
            <a:r>
              <a:rPr lang="en-US" dirty="0"/>
              <a:t>Explicit threading support means you can go wide without worrying about graphics APIs</a:t>
            </a:r>
          </a:p>
          <a:p>
            <a:pPr lvl="1"/>
            <a:r>
              <a:rPr lang="en-US" dirty="0"/>
              <a:t>Building command buffers once and submitting many times means low amortized cost</a:t>
            </a:r>
          </a:p>
          <a:p>
            <a:pPr lvl="1"/>
            <a:endParaRPr lang="en-US" dirty="0"/>
          </a:p>
        </p:txBody>
      </p:sp>
    </p:spTree>
    <p:extLst>
      <p:ext uri="{BB962C8B-B14F-4D97-AF65-F5344CB8AC3E}">
        <p14:creationId xmlns:p14="http://schemas.microsoft.com/office/powerpoint/2010/main" val="36440683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a:solidFill>
                  <a:schemeClr val="bg2"/>
                </a:solidFill>
              </a:rPr>
              <a:t>Cross-platform, cross-vendor</a:t>
            </a:r>
          </a:p>
          <a:p>
            <a:pPr lvl="1"/>
            <a:r>
              <a:rPr lang="en-US" dirty="0">
                <a:solidFill>
                  <a:schemeClr val="bg2"/>
                </a:solidFill>
              </a:rPr>
              <a:t>Not tied to single OS (or OS version)</a:t>
            </a:r>
          </a:p>
          <a:p>
            <a:pPr lvl="1"/>
            <a:r>
              <a:rPr lang="en-US" dirty="0">
                <a:solidFill>
                  <a:schemeClr val="bg2"/>
                </a:solidFill>
              </a:rPr>
              <a:t>Not tied to single GPU family or vendor</a:t>
            </a:r>
          </a:p>
          <a:p>
            <a:pPr lvl="1"/>
            <a:r>
              <a:rPr lang="en-US" dirty="0">
                <a:solidFill>
                  <a:schemeClr val="bg2"/>
                </a:solidFill>
              </a:rPr>
              <a:t>Not tied to single architecture</a:t>
            </a:r>
          </a:p>
          <a:p>
            <a:pPr lvl="2"/>
            <a:r>
              <a:rPr lang="en-US" dirty="0">
                <a:solidFill>
                  <a:schemeClr val="bg2"/>
                </a:solidFill>
              </a:rPr>
              <a:t>Desktop + mobile, forward and deferred, </a:t>
            </a:r>
            <a:r>
              <a:rPr lang="en-US" dirty="0" err="1">
                <a:solidFill>
                  <a:schemeClr val="bg2"/>
                </a:solidFill>
              </a:rPr>
              <a:t>tilers</a:t>
            </a:r>
            <a:r>
              <a:rPr lang="en-US" dirty="0">
                <a:solidFill>
                  <a:schemeClr val="bg2"/>
                </a:solidFill>
              </a:rPr>
              <a:t> all first class citizens</a:t>
            </a:r>
            <a:endParaRPr lang="en-US" dirty="0"/>
          </a:p>
        </p:txBody>
      </p:sp>
    </p:spTree>
    <p:extLst>
      <p:ext uri="{BB962C8B-B14F-4D97-AF65-F5344CB8AC3E}">
        <p14:creationId xmlns:p14="http://schemas.microsoft.com/office/powerpoint/2010/main" val="2104010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a:solidFill>
                  <a:schemeClr val="bg2"/>
                </a:solidFill>
              </a:rPr>
              <a:t>Open, extensible</a:t>
            </a:r>
          </a:p>
          <a:p>
            <a:pPr lvl="1"/>
            <a:r>
              <a:rPr lang="en-US" dirty="0">
                <a:solidFill>
                  <a:schemeClr val="bg2"/>
                </a:solidFill>
              </a:rPr>
              <a:t>Khronos is an open standards body</a:t>
            </a:r>
          </a:p>
          <a:p>
            <a:pPr lvl="2"/>
            <a:r>
              <a:rPr lang="en-US" dirty="0">
                <a:solidFill>
                  <a:schemeClr val="bg2"/>
                </a:solidFill>
              </a:rPr>
              <a:t>Collaboration from </a:t>
            </a:r>
            <a:r>
              <a:rPr lang="en-US" dirty="0" smtClean="0">
                <a:solidFill>
                  <a:schemeClr val="bg2"/>
                </a:solidFill>
              </a:rPr>
              <a:t>across the industry</a:t>
            </a:r>
            <a:r>
              <a:rPr lang="en-US" dirty="0">
                <a:solidFill>
                  <a:schemeClr val="bg2"/>
                </a:solidFill>
              </a:rPr>
              <a:t>, IHVs + ISVs, games, </a:t>
            </a:r>
            <a:r>
              <a:rPr lang="en-US" dirty="0" smtClean="0">
                <a:solidFill>
                  <a:schemeClr val="bg2"/>
                </a:solidFill>
              </a:rPr>
              <a:t>CAD, “Pro” Graphics, </a:t>
            </a:r>
            <a:r>
              <a:rPr lang="en-US" dirty="0">
                <a:solidFill>
                  <a:schemeClr val="bg2"/>
                </a:solidFill>
              </a:rPr>
              <a:t>AAA + casual</a:t>
            </a:r>
          </a:p>
          <a:p>
            <a:pPr lvl="1"/>
            <a:r>
              <a:rPr lang="en-US" dirty="0">
                <a:solidFill>
                  <a:schemeClr val="bg2"/>
                </a:solidFill>
              </a:rPr>
              <a:t>Full support for extensions, layering, debuggers, tools</a:t>
            </a:r>
          </a:p>
          <a:p>
            <a:pPr lvl="1"/>
            <a:r>
              <a:rPr lang="en-US" dirty="0">
                <a:solidFill>
                  <a:schemeClr val="bg2"/>
                </a:solidFill>
              </a:rPr>
              <a:t>SPIR-V fully documented – </a:t>
            </a:r>
            <a:r>
              <a:rPr lang="en-US" i="1" dirty="0">
                <a:solidFill>
                  <a:schemeClr val="bg2"/>
                </a:solidFill>
              </a:rPr>
              <a:t>write your own compiler!</a:t>
            </a:r>
          </a:p>
          <a:p>
            <a:endParaRPr lang="en-US" dirty="0"/>
          </a:p>
        </p:txBody>
      </p:sp>
    </p:spTree>
    <p:extLst>
      <p:ext uri="{BB962C8B-B14F-4D97-AF65-F5344CB8AC3E}">
        <p14:creationId xmlns:p14="http://schemas.microsoft.com/office/powerpoint/2010/main" val="122050189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67559" y="2217420"/>
            <a:ext cx="2008883" cy="707886"/>
          </a:xfrm>
          <a:prstGeom prst="rect">
            <a:avLst/>
          </a:prstGeom>
          <a:noFill/>
        </p:spPr>
        <p:txBody>
          <a:bodyPr wrap="none" rtlCol="0">
            <a:spAutoFit/>
          </a:bodyPr>
          <a:lstStyle/>
          <a:p>
            <a:r>
              <a:rPr lang="en-US" sz="4000" dirty="0" smtClean="0">
                <a:solidFill>
                  <a:schemeClr val="bg2"/>
                </a:solidFill>
              </a:rPr>
              <a:t>Thanks!</a:t>
            </a:r>
            <a:endParaRPr lang="en-US" sz="4000" dirty="0">
              <a:solidFill>
                <a:schemeClr val="bg2"/>
              </a:solidFill>
            </a:endParaRPr>
          </a:p>
        </p:txBody>
      </p:sp>
      <p:grpSp>
        <p:nvGrpSpPr>
          <p:cNvPr id="7" name="Group 6"/>
          <p:cNvGrpSpPr/>
          <p:nvPr/>
        </p:nvGrpSpPr>
        <p:grpSpPr>
          <a:xfrm>
            <a:off x="463550" y="4161294"/>
            <a:ext cx="2054918" cy="338554"/>
            <a:chOff x="356870" y="4435614"/>
            <a:chExt cx="2054918" cy="338554"/>
          </a:xfrm>
        </p:grpSpPr>
        <p:sp>
          <p:nvSpPr>
            <p:cNvPr id="5" name="TextBox 4"/>
            <p:cNvSpPr txBox="1"/>
            <p:nvPr/>
          </p:nvSpPr>
          <p:spPr>
            <a:xfrm>
              <a:off x="731520" y="4435614"/>
              <a:ext cx="1680268" cy="338554"/>
            </a:xfrm>
            <a:prstGeom prst="rect">
              <a:avLst/>
            </a:prstGeom>
            <a:noFill/>
          </p:spPr>
          <p:txBody>
            <a:bodyPr wrap="none" rtlCol="0">
              <a:spAutoFit/>
            </a:bodyPr>
            <a:lstStyle/>
            <a:p>
              <a:r>
                <a:rPr lang="en-US" sz="1600" dirty="0" smtClean="0">
                  <a:solidFill>
                    <a:schemeClr val="bg2"/>
                  </a:solidFill>
                </a:rPr>
                <a:t>@</a:t>
              </a:r>
              <a:r>
                <a:rPr lang="en-US" sz="1600" dirty="0" err="1" smtClean="0">
                  <a:solidFill>
                    <a:schemeClr val="bg2"/>
                  </a:solidFill>
                </a:rPr>
                <a:t>grahamsellers</a:t>
              </a:r>
              <a:endParaRPr lang="en-US" sz="1600" dirty="0">
                <a:solidFill>
                  <a:schemeClr val="bg2"/>
                </a:solidFill>
              </a:endParaRPr>
            </a:p>
          </p:txBody>
        </p:sp>
        <p:pic>
          <p:nvPicPr>
            <p:cNvPr id="1028" name="Picture 4" descr="https://g.twimg.com/Twitter_logo_whit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870" y="4475231"/>
              <a:ext cx="328930" cy="267418"/>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Rectangle 5"/>
          <p:cNvSpPr/>
          <p:nvPr/>
        </p:nvSpPr>
        <p:spPr>
          <a:xfrm>
            <a:off x="356870" y="4454902"/>
            <a:ext cx="2685415" cy="369332"/>
          </a:xfrm>
          <a:prstGeom prst="rect">
            <a:avLst/>
          </a:prstGeom>
        </p:spPr>
        <p:txBody>
          <a:bodyPr wrap="none">
            <a:spAutoFit/>
          </a:bodyPr>
          <a:lstStyle/>
          <a:p>
            <a:r>
              <a:rPr lang="en-US" dirty="0" smtClean="0">
                <a:solidFill>
                  <a:schemeClr val="bg2"/>
                </a:solidFill>
              </a:rPr>
              <a:t>www.khronos.org/vulkan</a:t>
            </a:r>
            <a:endParaRPr lang="en-US" dirty="0">
              <a:solidFill>
                <a:schemeClr val="bg2"/>
              </a:solidFill>
            </a:endParaRPr>
          </a:p>
        </p:txBody>
      </p:sp>
    </p:spTree>
    <p:extLst>
      <p:ext uri="{BB962C8B-B14F-4D97-AF65-F5344CB8AC3E}">
        <p14:creationId xmlns:p14="http://schemas.microsoft.com/office/powerpoint/2010/main" val="21287620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a:t>
            </a:r>
            <a:endParaRPr lang="en-US" dirty="0"/>
          </a:p>
        </p:txBody>
      </p:sp>
      <p:sp>
        <p:nvSpPr>
          <p:cNvPr id="3" name="Content Placeholder 2"/>
          <p:cNvSpPr>
            <a:spLocks noGrp="1"/>
          </p:cNvSpPr>
          <p:nvPr>
            <p:ph idx="1"/>
          </p:nvPr>
        </p:nvSpPr>
        <p:spPr/>
        <p:txBody>
          <a:bodyPr/>
          <a:lstStyle/>
          <a:p>
            <a:r>
              <a:rPr lang="en-US" dirty="0" smtClean="0"/>
              <a:t>Major Vulkan design goals</a:t>
            </a:r>
          </a:p>
          <a:p>
            <a:pPr lvl="1"/>
            <a:r>
              <a:rPr lang="en-US" dirty="0" smtClean="0"/>
              <a:t>High performance from a single thread</a:t>
            </a:r>
          </a:p>
          <a:p>
            <a:pPr lvl="1"/>
            <a:r>
              <a:rPr lang="en-US" dirty="0" smtClean="0"/>
              <a:t>Scalable to many threads</a:t>
            </a:r>
          </a:p>
          <a:p>
            <a:pPr lvl="1"/>
            <a:r>
              <a:rPr lang="en-US" dirty="0" smtClean="0"/>
              <a:t>Scalable across wide range of architectures</a:t>
            </a:r>
          </a:p>
          <a:p>
            <a:pPr lvl="1"/>
            <a:r>
              <a:rPr lang="en-US" dirty="0" smtClean="0"/>
              <a:t>Solid foundation for future </a:t>
            </a:r>
            <a:r>
              <a:rPr lang="en-US" dirty="0" smtClean="0"/>
              <a:t>development</a:t>
            </a:r>
          </a:p>
          <a:p>
            <a:r>
              <a:rPr lang="en-US" dirty="0" smtClean="0"/>
              <a:t>Solve ecosystem issues</a:t>
            </a:r>
            <a:endParaRPr lang="en-US" dirty="0"/>
          </a:p>
        </p:txBody>
      </p:sp>
    </p:spTree>
    <p:extLst>
      <p:ext uri="{BB962C8B-B14F-4D97-AF65-F5344CB8AC3E}">
        <p14:creationId xmlns:p14="http://schemas.microsoft.com/office/powerpoint/2010/main" val="25957683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Startup</a:t>
            </a:r>
            <a:endParaRPr lang="en-US" dirty="0"/>
          </a:p>
        </p:txBody>
      </p:sp>
      <p:sp>
        <p:nvSpPr>
          <p:cNvPr id="3" name="Content Placeholder 2"/>
          <p:cNvSpPr>
            <a:spLocks noGrp="1"/>
          </p:cNvSpPr>
          <p:nvPr>
            <p:ph idx="1"/>
          </p:nvPr>
        </p:nvSpPr>
        <p:spPr/>
        <p:txBody>
          <a:bodyPr/>
          <a:lstStyle/>
          <a:p>
            <a:r>
              <a:rPr lang="en-US" dirty="0"/>
              <a:t>Vulkan is represented by an “instance”</a:t>
            </a:r>
          </a:p>
          <a:p>
            <a:r>
              <a:rPr lang="en-US" dirty="0"/>
              <a:t>Application can have multiple Vulkan </a:t>
            </a:r>
            <a:r>
              <a:rPr lang="en-US" dirty="0" smtClean="0"/>
              <a:t>instances</a:t>
            </a:r>
          </a:p>
          <a:p>
            <a:r>
              <a:rPr lang="en-US" dirty="0" smtClean="0"/>
              <a:t>Instance </a:t>
            </a:r>
            <a:r>
              <a:rPr lang="en-US" dirty="0"/>
              <a:t>is owned by the loader</a:t>
            </a:r>
          </a:p>
          <a:p>
            <a:pPr lvl="1"/>
            <a:r>
              <a:rPr lang="en-US" dirty="0"/>
              <a:t>Aggregates drivers from multiple vendors</a:t>
            </a:r>
          </a:p>
          <a:p>
            <a:pPr lvl="1"/>
            <a:r>
              <a:rPr lang="en-US" dirty="0"/>
              <a:t>Responsible for discovery of GPUs</a:t>
            </a:r>
          </a:p>
          <a:p>
            <a:pPr lvl="1"/>
            <a:r>
              <a:rPr lang="en-US" dirty="0"/>
              <a:t>Makes multiple drivers look like one big driver supporting many GPUs</a:t>
            </a:r>
          </a:p>
          <a:p>
            <a:endParaRPr lang="en-US" dirty="0"/>
          </a:p>
          <a:p>
            <a:pPr marL="0" indent="0">
              <a:buNone/>
            </a:pPr>
            <a:endParaRPr lang="en-US" dirty="0"/>
          </a:p>
        </p:txBody>
      </p:sp>
    </p:spTree>
    <p:extLst>
      <p:ext uri="{BB962C8B-B14F-4D97-AF65-F5344CB8AC3E}">
        <p14:creationId xmlns:p14="http://schemas.microsoft.com/office/powerpoint/2010/main" val="36541566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Startup</a:t>
            </a:r>
            <a:endParaRPr lang="en-US" dirty="0"/>
          </a:p>
        </p:txBody>
      </p:sp>
      <p:sp>
        <p:nvSpPr>
          <p:cNvPr id="3" name="Content Placeholder 2"/>
          <p:cNvSpPr>
            <a:spLocks noGrp="1"/>
          </p:cNvSpPr>
          <p:nvPr>
            <p:ph idx="1"/>
          </p:nvPr>
        </p:nvSpPr>
        <p:spPr/>
        <p:txBody>
          <a:bodyPr/>
          <a:lstStyle/>
          <a:p>
            <a:r>
              <a:rPr lang="en-US" dirty="0" smtClean="0"/>
              <a:t>Application specifies to loader:</a:t>
            </a:r>
          </a:p>
          <a:p>
            <a:pPr lvl="1"/>
            <a:r>
              <a:rPr lang="en-US" dirty="0" smtClean="0"/>
              <a:t>Information about itself</a:t>
            </a:r>
          </a:p>
          <a:p>
            <a:pPr lvl="1"/>
            <a:r>
              <a:rPr lang="en-US" dirty="0" smtClean="0"/>
              <a:t>Callback interface for memory allocation</a:t>
            </a:r>
          </a:p>
          <a:p>
            <a:endParaRPr lang="en-US" dirty="0"/>
          </a:p>
          <a:p>
            <a:endParaRPr lang="en-US" dirty="0" smtClean="0"/>
          </a:p>
          <a:p>
            <a:endParaRPr lang="en-US" dirty="0"/>
          </a:p>
          <a:p>
            <a:r>
              <a:rPr lang="en-US" dirty="0" smtClean="0"/>
              <a:t>Get back a </a:t>
            </a:r>
            <a:r>
              <a:rPr lang="en-US" dirty="0" err="1" smtClean="0"/>
              <a:t>Vullkan</a:t>
            </a:r>
            <a:r>
              <a:rPr lang="en-US" dirty="0" smtClean="0"/>
              <a:t> instance</a:t>
            </a:r>
            <a:endParaRPr lang="en-US" dirty="0"/>
          </a:p>
        </p:txBody>
      </p:sp>
      <p:sp>
        <p:nvSpPr>
          <p:cNvPr id="4" name="TextBox 3"/>
          <p:cNvSpPr txBox="1"/>
          <p:nvPr/>
        </p:nvSpPr>
        <p:spPr bwMode="auto">
          <a:xfrm>
            <a:off x="1206500" y="2607845"/>
            <a:ext cx="5109091" cy="1117935"/>
          </a:xfrm>
          <a:prstGeom prst="rect">
            <a:avLst/>
          </a:prstGeom>
          <a:noFill/>
          <a:ln w="3175" algn="ctr">
            <a:noFill/>
            <a:miter lim="800000"/>
            <a:headEnd/>
            <a:tailEnd/>
          </a:ln>
          <a:effectLst/>
        </p:spPr>
        <p:txBody>
          <a:bodyPr wrap="none" rtlCol="0">
            <a:spAutoFit/>
          </a:bodyPr>
          <a:lstStyle/>
          <a:p>
            <a:r>
              <a:rPr lang="en-US" sz="1333" dirty="0" err="1" smtClean="0">
                <a:solidFill>
                  <a:schemeClr val="bg2"/>
                </a:solidFill>
                <a:latin typeface="Courier New" panose="02070309020205020404" pitchFamily="49" charset="0"/>
                <a:cs typeface="Courier New" panose="02070309020205020404" pitchFamily="49" charset="0"/>
              </a:rPr>
              <a:t>VkApplicationInfo</a:t>
            </a:r>
            <a:r>
              <a:rPr lang="en-US" sz="1333" dirty="0" smtClean="0">
                <a:solidFill>
                  <a:schemeClr val="bg2"/>
                </a:solidFill>
                <a:latin typeface="Courier New" panose="02070309020205020404" pitchFamily="49" charset="0"/>
                <a:cs typeface="Courier New" panose="02070309020205020404" pitchFamily="49" charset="0"/>
              </a:rPr>
              <a:t> </a:t>
            </a:r>
            <a:r>
              <a:rPr lang="en-US" sz="1333" dirty="0" err="1">
                <a:solidFill>
                  <a:schemeClr val="bg2"/>
                </a:solidFill>
                <a:latin typeface="Courier New" panose="02070309020205020404" pitchFamily="49" charset="0"/>
                <a:cs typeface="Courier New" panose="02070309020205020404" pitchFamily="49" charset="0"/>
              </a:rPr>
              <a:t>appInfo</a:t>
            </a:r>
            <a:r>
              <a:rPr lang="en-US" sz="1333" dirty="0">
                <a:solidFill>
                  <a:schemeClr val="bg2"/>
                </a:solidFill>
                <a:latin typeface="Courier New" panose="02070309020205020404" pitchFamily="49" charset="0"/>
                <a:cs typeface="Courier New" panose="02070309020205020404" pitchFamily="49" charset="0"/>
              </a:rPr>
              <a:t> = { ... };</a:t>
            </a:r>
          </a:p>
          <a:p>
            <a:r>
              <a:rPr lang="en-US" sz="1333" dirty="0" err="1" smtClean="0">
                <a:solidFill>
                  <a:schemeClr val="bg2"/>
                </a:solidFill>
                <a:latin typeface="Courier New" panose="02070309020205020404" pitchFamily="49" charset="0"/>
                <a:cs typeface="Courier New" panose="02070309020205020404" pitchFamily="49" charset="0"/>
              </a:rPr>
              <a:t>VkAllocCallbacks</a:t>
            </a:r>
            <a:r>
              <a:rPr lang="en-US" sz="1333" dirty="0" smtClean="0">
                <a:solidFill>
                  <a:schemeClr val="bg2"/>
                </a:solidFill>
                <a:latin typeface="Courier New" panose="02070309020205020404" pitchFamily="49" charset="0"/>
                <a:cs typeface="Courier New" panose="02070309020205020404" pitchFamily="49" charset="0"/>
              </a:rPr>
              <a:t> </a:t>
            </a:r>
            <a:r>
              <a:rPr lang="en-US" sz="1333" dirty="0" err="1">
                <a:solidFill>
                  <a:schemeClr val="bg2"/>
                </a:solidFill>
                <a:latin typeface="Courier New" panose="02070309020205020404" pitchFamily="49" charset="0"/>
                <a:cs typeface="Courier New" panose="02070309020205020404" pitchFamily="49" charset="0"/>
              </a:rPr>
              <a:t>allocCb</a:t>
            </a:r>
            <a:r>
              <a:rPr lang="en-US" sz="1333" dirty="0">
                <a:solidFill>
                  <a:schemeClr val="bg2"/>
                </a:solidFill>
                <a:latin typeface="Courier New" panose="02070309020205020404" pitchFamily="49" charset="0"/>
                <a:cs typeface="Courier New" panose="02070309020205020404" pitchFamily="49" charset="0"/>
              </a:rPr>
              <a:t> = { ... };</a:t>
            </a:r>
          </a:p>
          <a:p>
            <a:r>
              <a:rPr lang="en-US" sz="1333" dirty="0" err="1" smtClean="0">
                <a:solidFill>
                  <a:schemeClr val="bg2"/>
                </a:solidFill>
                <a:latin typeface="Courier New" panose="02070309020205020404" pitchFamily="49" charset="0"/>
                <a:cs typeface="Courier New" panose="02070309020205020404" pitchFamily="49" charset="0"/>
              </a:rPr>
              <a:t>VkInstance</a:t>
            </a:r>
            <a:r>
              <a:rPr lang="en-US" sz="1333" dirty="0" smtClean="0">
                <a:solidFill>
                  <a:schemeClr val="bg2"/>
                </a:solidFill>
                <a:latin typeface="Courier New" panose="02070309020205020404" pitchFamily="49" charset="0"/>
                <a:cs typeface="Courier New" panose="02070309020205020404" pitchFamily="49" charset="0"/>
              </a:rPr>
              <a:t> </a:t>
            </a:r>
            <a:r>
              <a:rPr lang="en-US" sz="1333" dirty="0">
                <a:solidFill>
                  <a:schemeClr val="bg2"/>
                </a:solidFill>
                <a:latin typeface="Courier New" panose="02070309020205020404" pitchFamily="49" charset="0"/>
                <a:cs typeface="Courier New" panose="02070309020205020404" pitchFamily="49" charset="0"/>
              </a:rPr>
              <a:t>instance;</a:t>
            </a:r>
          </a:p>
          <a:p>
            <a:endParaRPr lang="en-US" sz="1333" dirty="0">
              <a:solidFill>
                <a:schemeClr val="bg2"/>
              </a:solidFill>
              <a:latin typeface="Courier New" panose="02070309020205020404" pitchFamily="49" charset="0"/>
              <a:cs typeface="Courier New" panose="02070309020205020404" pitchFamily="49" charset="0"/>
            </a:endParaRPr>
          </a:p>
          <a:p>
            <a:r>
              <a:rPr lang="en-US" sz="1333" dirty="0" err="1">
                <a:solidFill>
                  <a:schemeClr val="bg2"/>
                </a:solidFill>
                <a:latin typeface="Courier New" panose="02070309020205020404" pitchFamily="49" charset="0"/>
                <a:cs typeface="Courier New" panose="02070309020205020404" pitchFamily="49" charset="0"/>
              </a:rPr>
              <a:t>vkCreateInstance</a:t>
            </a:r>
            <a:r>
              <a:rPr lang="en-US" sz="1333" dirty="0">
                <a:solidFill>
                  <a:schemeClr val="bg2"/>
                </a:solidFill>
                <a:latin typeface="Courier New" panose="02070309020205020404" pitchFamily="49" charset="0"/>
                <a:cs typeface="Courier New" panose="02070309020205020404" pitchFamily="49" charset="0"/>
              </a:rPr>
              <a:t>(&amp;</a:t>
            </a:r>
            <a:r>
              <a:rPr lang="en-US" sz="1333" dirty="0" err="1">
                <a:solidFill>
                  <a:schemeClr val="bg2"/>
                </a:solidFill>
                <a:latin typeface="Courier New" panose="02070309020205020404" pitchFamily="49" charset="0"/>
                <a:cs typeface="Courier New" panose="02070309020205020404" pitchFamily="49" charset="0"/>
              </a:rPr>
              <a:t>appInfo</a:t>
            </a:r>
            <a:r>
              <a:rPr lang="en-US" sz="1333" dirty="0">
                <a:solidFill>
                  <a:schemeClr val="bg2"/>
                </a:solidFill>
                <a:latin typeface="Courier New" panose="02070309020205020404" pitchFamily="49" charset="0"/>
                <a:cs typeface="Courier New" panose="02070309020205020404" pitchFamily="49" charset="0"/>
              </a:rPr>
              <a:t>, &amp;</a:t>
            </a:r>
            <a:r>
              <a:rPr lang="en-US" sz="1333" dirty="0" err="1">
                <a:solidFill>
                  <a:schemeClr val="bg2"/>
                </a:solidFill>
                <a:latin typeface="Courier New" panose="02070309020205020404" pitchFamily="49" charset="0"/>
                <a:cs typeface="Courier New" panose="02070309020205020404" pitchFamily="49" charset="0"/>
              </a:rPr>
              <a:t>allocCb</a:t>
            </a:r>
            <a:r>
              <a:rPr lang="en-US" sz="1333" dirty="0">
                <a:solidFill>
                  <a:schemeClr val="bg2"/>
                </a:solidFill>
                <a:latin typeface="Courier New" panose="02070309020205020404" pitchFamily="49" charset="0"/>
                <a:cs typeface="Courier New" panose="02070309020205020404" pitchFamily="49" charset="0"/>
              </a:rPr>
              <a:t>, &amp;instance);</a:t>
            </a:r>
          </a:p>
        </p:txBody>
      </p:sp>
    </p:spTree>
    <p:extLst>
      <p:ext uri="{BB962C8B-B14F-4D97-AF65-F5344CB8AC3E}">
        <p14:creationId xmlns:p14="http://schemas.microsoft.com/office/powerpoint/2010/main" val="18481826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Devices</a:t>
            </a:r>
            <a:endParaRPr lang="en-US" dirty="0"/>
          </a:p>
        </p:txBody>
      </p:sp>
      <p:sp>
        <p:nvSpPr>
          <p:cNvPr id="3" name="Content Placeholder 2"/>
          <p:cNvSpPr>
            <a:spLocks noGrp="1"/>
          </p:cNvSpPr>
          <p:nvPr>
            <p:ph idx="1"/>
          </p:nvPr>
        </p:nvSpPr>
        <p:spPr/>
        <p:txBody>
          <a:bodyPr/>
          <a:lstStyle/>
          <a:p>
            <a:r>
              <a:rPr lang="en-US" dirty="0" smtClean="0"/>
              <a:t>Devices are explicitly enumerated in Vulkan</a:t>
            </a:r>
          </a:p>
          <a:p>
            <a:endParaRPr lang="en-US" dirty="0"/>
          </a:p>
          <a:p>
            <a:endParaRPr lang="en-US" dirty="0" smtClean="0"/>
          </a:p>
          <a:p>
            <a:r>
              <a:rPr lang="en-US" dirty="0" smtClean="0"/>
              <a:t>This produces a list of devices</a:t>
            </a:r>
            <a:endParaRPr lang="en-US" dirty="0"/>
          </a:p>
          <a:p>
            <a:pPr lvl="1"/>
            <a:r>
              <a:rPr lang="en-US" dirty="0"/>
              <a:t>Integrated + discrete</a:t>
            </a:r>
          </a:p>
          <a:p>
            <a:pPr lvl="1"/>
            <a:r>
              <a:rPr lang="en-US" dirty="0"/>
              <a:t>Multiple discrete GPUs in one system</a:t>
            </a:r>
          </a:p>
          <a:p>
            <a:pPr lvl="1"/>
            <a:r>
              <a:rPr lang="en-US" dirty="0" smtClean="0"/>
              <a:t>Application manages multiple devices</a:t>
            </a:r>
            <a:endParaRPr lang="en-US" dirty="0"/>
          </a:p>
        </p:txBody>
      </p:sp>
      <p:sp>
        <p:nvSpPr>
          <p:cNvPr id="4" name="TextBox 3"/>
          <p:cNvSpPr txBox="1"/>
          <p:nvPr/>
        </p:nvSpPr>
        <p:spPr bwMode="auto">
          <a:xfrm>
            <a:off x="837644" y="1632445"/>
            <a:ext cx="8084264" cy="912814"/>
          </a:xfrm>
          <a:prstGeom prst="rect">
            <a:avLst/>
          </a:prstGeom>
          <a:noFill/>
          <a:ln w="3175" algn="ctr">
            <a:noFill/>
            <a:miter lim="800000"/>
            <a:headEnd/>
            <a:tailEnd/>
          </a:ln>
          <a:effectLst/>
        </p:spPr>
        <p:txBody>
          <a:bodyPr wrap="none" rtlCol="0">
            <a:spAutoFit/>
          </a:bodyPr>
          <a:lstStyle/>
          <a:p>
            <a:r>
              <a:rPr lang="en-US" sz="1333" dirty="0">
                <a:solidFill>
                  <a:schemeClr val="bg2"/>
                </a:solidFill>
                <a:latin typeface="Courier New" panose="02070309020205020404" pitchFamily="49" charset="0"/>
                <a:cs typeface="Courier New" panose="02070309020205020404" pitchFamily="49" charset="0"/>
              </a:rPr>
              <a:t>uint32_t </a:t>
            </a:r>
            <a:r>
              <a:rPr lang="en-US" sz="1333" dirty="0" err="1" smtClean="0">
                <a:solidFill>
                  <a:schemeClr val="bg2"/>
                </a:solidFill>
                <a:latin typeface="Courier New" panose="02070309020205020404" pitchFamily="49" charset="0"/>
                <a:cs typeface="Courier New" panose="02070309020205020404" pitchFamily="49" charset="0"/>
              </a:rPr>
              <a:t>devCount</a:t>
            </a:r>
            <a:r>
              <a:rPr lang="en-US" sz="1333" dirty="0" smtClean="0">
                <a:solidFill>
                  <a:schemeClr val="bg2"/>
                </a:solidFill>
                <a:latin typeface="Courier New" panose="02070309020205020404" pitchFamily="49" charset="0"/>
                <a:cs typeface="Courier New" panose="02070309020205020404" pitchFamily="49" charset="0"/>
              </a:rPr>
              <a:t>;</a:t>
            </a:r>
            <a:endParaRPr lang="en-US" sz="1333" dirty="0">
              <a:solidFill>
                <a:schemeClr val="bg2"/>
              </a:solidFill>
              <a:latin typeface="Courier New" panose="02070309020205020404" pitchFamily="49" charset="0"/>
              <a:cs typeface="Courier New" panose="02070309020205020404" pitchFamily="49" charset="0"/>
            </a:endParaRPr>
          </a:p>
          <a:p>
            <a:r>
              <a:rPr lang="en-US" sz="1333" dirty="0" err="1" smtClean="0">
                <a:solidFill>
                  <a:schemeClr val="bg2"/>
                </a:solidFill>
                <a:latin typeface="Courier New" panose="02070309020205020404" pitchFamily="49" charset="0"/>
                <a:cs typeface="Courier New" panose="02070309020205020404" pitchFamily="49" charset="0"/>
              </a:rPr>
              <a:t>VkPhysicalDevice</a:t>
            </a:r>
            <a:r>
              <a:rPr lang="en-US" sz="1333" dirty="0" smtClean="0">
                <a:solidFill>
                  <a:schemeClr val="bg2"/>
                </a:solidFill>
                <a:latin typeface="Courier New" panose="02070309020205020404" pitchFamily="49" charset="0"/>
                <a:cs typeface="Courier New" panose="02070309020205020404" pitchFamily="49" charset="0"/>
              </a:rPr>
              <a:t> devices[10];</a:t>
            </a:r>
            <a:endParaRPr lang="en-US" sz="1333" dirty="0">
              <a:solidFill>
                <a:schemeClr val="bg2"/>
              </a:solidFill>
              <a:latin typeface="Courier New" panose="02070309020205020404" pitchFamily="49" charset="0"/>
              <a:cs typeface="Courier New" panose="02070309020205020404" pitchFamily="49" charset="0"/>
            </a:endParaRPr>
          </a:p>
          <a:p>
            <a:endParaRPr lang="en-US" sz="1333" dirty="0">
              <a:solidFill>
                <a:schemeClr val="bg2"/>
              </a:solidFill>
              <a:latin typeface="Courier New" panose="02070309020205020404" pitchFamily="49" charset="0"/>
              <a:cs typeface="Courier New" panose="02070309020205020404" pitchFamily="49" charset="0"/>
            </a:endParaRPr>
          </a:p>
          <a:p>
            <a:r>
              <a:rPr lang="en-US" sz="1333" dirty="0" err="1" smtClean="0">
                <a:solidFill>
                  <a:schemeClr val="bg2"/>
                </a:solidFill>
                <a:latin typeface="Courier New" panose="02070309020205020404" pitchFamily="49" charset="0"/>
                <a:cs typeface="Courier New" panose="02070309020205020404" pitchFamily="49" charset="0"/>
              </a:rPr>
              <a:t>vkEnumeratePhysicalDevices</a:t>
            </a:r>
            <a:r>
              <a:rPr lang="en-US" sz="1333" dirty="0" smtClean="0">
                <a:solidFill>
                  <a:schemeClr val="bg2"/>
                </a:solidFill>
                <a:latin typeface="Courier New" panose="02070309020205020404" pitchFamily="49" charset="0"/>
                <a:cs typeface="Courier New" panose="02070309020205020404" pitchFamily="49" charset="0"/>
              </a:rPr>
              <a:t>(instance</a:t>
            </a:r>
            <a:r>
              <a:rPr lang="en-US" sz="1333" dirty="0">
                <a:solidFill>
                  <a:schemeClr val="bg2"/>
                </a:solidFill>
                <a:latin typeface="Courier New" panose="02070309020205020404" pitchFamily="49" charset="0"/>
                <a:cs typeface="Courier New" panose="02070309020205020404" pitchFamily="49" charset="0"/>
              </a:rPr>
              <a:t>, </a:t>
            </a:r>
            <a:r>
              <a:rPr lang="en-US" sz="1333" dirty="0" smtClean="0">
                <a:solidFill>
                  <a:schemeClr val="bg2"/>
                </a:solidFill>
                <a:latin typeface="Courier New" panose="02070309020205020404" pitchFamily="49" charset="0"/>
                <a:cs typeface="Courier New" panose="02070309020205020404" pitchFamily="49" charset="0"/>
              </a:rPr>
              <a:t>ARRAYSIZE(devices), &amp;</a:t>
            </a:r>
            <a:r>
              <a:rPr lang="en-US" sz="1333" dirty="0" err="1" smtClean="0">
                <a:solidFill>
                  <a:schemeClr val="bg2"/>
                </a:solidFill>
                <a:latin typeface="Courier New" panose="02070309020205020404" pitchFamily="49" charset="0"/>
                <a:cs typeface="Courier New" panose="02070309020205020404" pitchFamily="49" charset="0"/>
              </a:rPr>
              <a:t>devCount</a:t>
            </a:r>
            <a:r>
              <a:rPr lang="en-US" sz="1333" dirty="0" smtClean="0">
                <a:solidFill>
                  <a:schemeClr val="bg2"/>
                </a:solidFill>
                <a:latin typeface="Courier New" panose="02070309020205020404" pitchFamily="49" charset="0"/>
                <a:cs typeface="Courier New" panose="02070309020205020404" pitchFamily="49" charset="0"/>
              </a:rPr>
              <a:t>, devices);</a:t>
            </a:r>
            <a:endParaRPr lang="en-US" sz="1333" dirty="0">
              <a:solidFill>
                <a:schemeClr val="bg2"/>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2221385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Device Information</a:t>
            </a:r>
            <a:endParaRPr lang="en-US" dirty="0"/>
          </a:p>
        </p:txBody>
      </p:sp>
      <p:sp>
        <p:nvSpPr>
          <p:cNvPr id="3" name="Content Placeholder 2"/>
          <p:cNvSpPr>
            <a:spLocks noGrp="1"/>
          </p:cNvSpPr>
          <p:nvPr>
            <p:ph idx="1"/>
          </p:nvPr>
        </p:nvSpPr>
        <p:spPr/>
        <p:txBody>
          <a:bodyPr/>
          <a:lstStyle/>
          <a:p>
            <a:r>
              <a:rPr lang="en-US" dirty="0" smtClean="0"/>
              <a:t>Applications can query information about devices</a:t>
            </a:r>
          </a:p>
          <a:p>
            <a:endParaRPr lang="en-US" dirty="0"/>
          </a:p>
          <a:p>
            <a:endParaRPr lang="en-US" dirty="0" smtClean="0"/>
          </a:p>
          <a:p>
            <a:r>
              <a:rPr lang="en-US" dirty="0" smtClean="0"/>
              <a:t>Returns lots of information about the device</a:t>
            </a:r>
          </a:p>
          <a:p>
            <a:pPr lvl="1"/>
            <a:r>
              <a:rPr lang="en-US" dirty="0" smtClean="0"/>
              <a:t>Capabilities, optional features, memory sizes, performance characteristics, etc., etc.</a:t>
            </a:r>
            <a:endParaRPr lang="en-US" dirty="0"/>
          </a:p>
        </p:txBody>
      </p:sp>
      <p:sp>
        <p:nvSpPr>
          <p:cNvPr id="4" name="TextBox 3"/>
          <p:cNvSpPr txBox="1"/>
          <p:nvPr/>
        </p:nvSpPr>
        <p:spPr bwMode="auto">
          <a:xfrm>
            <a:off x="837644" y="1696613"/>
            <a:ext cx="5724644" cy="707694"/>
          </a:xfrm>
          <a:prstGeom prst="rect">
            <a:avLst/>
          </a:prstGeom>
          <a:noFill/>
          <a:ln w="3175" algn="ctr">
            <a:noFill/>
            <a:miter lim="800000"/>
            <a:headEnd/>
            <a:tailEnd/>
          </a:ln>
          <a:effectLst/>
        </p:spPr>
        <p:txBody>
          <a:bodyPr wrap="none" rtlCol="0">
            <a:spAutoFit/>
          </a:bodyPr>
          <a:lstStyle/>
          <a:p>
            <a:r>
              <a:rPr lang="en-US" sz="1333" dirty="0" err="1" smtClean="0">
                <a:solidFill>
                  <a:schemeClr val="bg2"/>
                </a:solidFill>
                <a:latin typeface="Courier New" panose="02070309020205020404" pitchFamily="49" charset="0"/>
                <a:cs typeface="Courier New" panose="02070309020205020404" pitchFamily="49" charset="0"/>
              </a:rPr>
              <a:t>VkPhysicalDeviceFeatures</a:t>
            </a:r>
            <a:r>
              <a:rPr lang="en-US" sz="1333" dirty="0" smtClean="0">
                <a:solidFill>
                  <a:schemeClr val="bg2"/>
                </a:solidFill>
                <a:latin typeface="Courier New" panose="02070309020205020404" pitchFamily="49" charset="0"/>
                <a:cs typeface="Courier New" panose="02070309020205020404" pitchFamily="49" charset="0"/>
              </a:rPr>
              <a:t> features = {};</a:t>
            </a:r>
          </a:p>
          <a:p>
            <a:endParaRPr lang="en-US" sz="1333" dirty="0">
              <a:solidFill>
                <a:schemeClr val="bg2"/>
              </a:solidFill>
              <a:latin typeface="Courier New" panose="02070309020205020404" pitchFamily="49" charset="0"/>
              <a:cs typeface="Courier New" panose="02070309020205020404" pitchFamily="49" charset="0"/>
            </a:endParaRPr>
          </a:p>
          <a:p>
            <a:r>
              <a:rPr lang="en-US" sz="1333" dirty="0" err="1" smtClean="0">
                <a:solidFill>
                  <a:schemeClr val="bg2"/>
                </a:solidFill>
                <a:latin typeface="Courier New" panose="02070309020205020404" pitchFamily="49" charset="0"/>
                <a:cs typeface="Courier New" panose="02070309020205020404" pitchFamily="49" charset="0"/>
              </a:rPr>
              <a:t>vkGetPhysicalDeviceFeatures</a:t>
            </a:r>
            <a:r>
              <a:rPr lang="en-US" sz="1333" dirty="0" smtClean="0">
                <a:solidFill>
                  <a:schemeClr val="bg2"/>
                </a:solidFill>
                <a:latin typeface="Courier New" panose="02070309020205020404" pitchFamily="49" charset="0"/>
                <a:cs typeface="Courier New" panose="02070309020205020404" pitchFamily="49" charset="0"/>
              </a:rPr>
              <a:t>(</a:t>
            </a:r>
            <a:r>
              <a:rPr lang="en-US" sz="1333" dirty="0" err="1" smtClean="0">
                <a:solidFill>
                  <a:schemeClr val="bg2"/>
                </a:solidFill>
                <a:latin typeface="Courier New" panose="02070309020205020404" pitchFamily="49" charset="0"/>
                <a:cs typeface="Courier New" panose="02070309020205020404" pitchFamily="49" charset="0"/>
              </a:rPr>
              <a:t>phsicalDevice</a:t>
            </a:r>
            <a:r>
              <a:rPr lang="en-US" sz="1333" dirty="0" smtClean="0">
                <a:solidFill>
                  <a:schemeClr val="bg2"/>
                </a:solidFill>
                <a:latin typeface="Courier New" panose="02070309020205020404" pitchFamily="49" charset="0"/>
                <a:cs typeface="Courier New" panose="02070309020205020404" pitchFamily="49" charset="0"/>
              </a:rPr>
              <a:t>,</a:t>
            </a:r>
            <a:r>
              <a:rPr lang="en-US" sz="1333" dirty="0">
                <a:solidFill>
                  <a:schemeClr val="bg2"/>
                </a:solidFill>
                <a:latin typeface="Courier New" panose="02070309020205020404" pitchFamily="49" charset="0"/>
                <a:cs typeface="Courier New" panose="02070309020205020404" pitchFamily="49" charset="0"/>
              </a:rPr>
              <a:t> </a:t>
            </a:r>
            <a:r>
              <a:rPr lang="en-US" sz="1333" dirty="0" smtClean="0">
                <a:solidFill>
                  <a:schemeClr val="bg2"/>
                </a:solidFill>
                <a:latin typeface="Courier New" panose="02070309020205020404" pitchFamily="49" charset="0"/>
                <a:cs typeface="Courier New" panose="02070309020205020404" pitchFamily="49" charset="0"/>
              </a:rPr>
              <a:t>&amp;features);</a:t>
            </a:r>
          </a:p>
        </p:txBody>
      </p:sp>
    </p:spTree>
    <p:extLst>
      <p:ext uri="{BB962C8B-B14F-4D97-AF65-F5344CB8AC3E}">
        <p14:creationId xmlns:p14="http://schemas.microsoft.com/office/powerpoint/2010/main" val="3518572824"/>
      </p:ext>
    </p:extLst>
  </p:cSld>
  <p:clrMapOvr>
    <a:masterClrMapping/>
  </p:clrMapOvr>
</p:sld>
</file>

<file path=ppt/theme/theme1.xml><?xml version="1.0" encoding="utf-8"?>
<a:theme xmlns:a="http://schemas.openxmlformats.org/drawingml/2006/main" name="S15">
  <a:themeElements>
    <a:clrScheme name="SIGGRAPH 2015">
      <a:dk1>
        <a:srgbClr val="4C75A5"/>
      </a:dk1>
      <a:lt1>
        <a:srgbClr val="FFFFFF"/>
      </a:lt1>
      <a:dk2>
        <a:srgbClr val="4C75A5"/>
      </a:dk2>
      <a:lt2>
        <a:srgbClr val="FFFFFF"/>
      </a:lt2>
      <a:accent1>
        <a:srgbClr val="A0B3D8"/>
      </a:accent1>
      <a:accent2>
        <a:srgbClr val="CDDB1C"/>
      </a:accent2>
      <a:accent3>
        <a:srgbClr val="950026"/>
      </a:accent3>
      <a:accent4>
        <a:srgbClr val="F6A168"/>
      </a:accent4>
      <a:accent5>
        <a:srgbClr val="E30078"/>
      </a:accent5>
      <a:accent6>
        <a:srgbClr val="380E2C"/>
      </a:accent6>
      <a:hlink>
        <a:srgbClr val="380E2C"/>
      </a:hlink>
      <a:folHlink>
        <a:srgbClr val="A0B3C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11128</TotalTime>
  <Words>2494</Words>
  <Application>Microsoft Office PowerPoint</Application>
  <PresentationFormat>On-screen Show (16:9)</PresentationFormat>
  <Paragraphs>464</Paragraphs>
  <Slides>46</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ＭＳ Ｐゴシック</vt:lpstr>
      <vt:lpstr>Arial</vt:lpstr>
      <vt:lpstr>Calibri</vt:lpstr>
      <vt:lpstr>Courier New</vt:lpstr>
      <vt:lpstr>S15</vt:lpstr>
      <vt:lpstr>PowerPoint Presentation</vt:lpstr>
      <vt:lpstr>A Whirlwind Tour of Vulkan  Graham Sellers, AMD @grahamsellers</vt:lpstr>
      <vt:lpstr>Architecture</vt:lpstr>
      <vt:lpstr>Overview</vt:lpstr>
      <vt:lpstr>Goals</vt:lpstr>
      <vt:lpstr>Application Startup</vt:lpstr>
      <vt:lpstr>Application Startup</vt:lpstr>
      <vt:lpstr>Physical Devices</vt:lpstr>
      <vt:lpstr>Device Information</vt:lpstr>
      <vt:lpstr>Logical Devices</vt:lpstr>
      <vt:lpstr>Queues</vt:lpstr>
      <vt:lpstr>Queues</vt:lpstr>
      <vt:lpstr>Command Buffers</vt:lpstr>
      <vt:lpstr>Command Buffers</vt:lpstr>
      <vt:lpstr>Pipelines</vt:lpstr>
      <vt:lpstr>Shaders</vt:lpstr>
      <vt:lpstr>Mutable State</vt:lpstr>
      <vt:lpstr>State Binding</vt:lpstr>
      <vt:lpstr>Derivative State</vt:lpstr>
      <vt:lpstr>Vulkan Resources</vt:lpstr>
      <vt:lpstr>Device Memory</vt:lpstr>
      <vt:lpstr>Managing Memory</vt:lpstr>
      <vt:lpstr>Sharing Data</vt:lpstr>
      <vt:lpstr>Descriptors</vt:lpstr>
      <vt:lpstr>Pipeline Layouts</vt:lpstr>
      <vt:lpstr>Render Passes</vt:lpstr>
      <vt:lpstr>Merging Passes</vt:lpstr>
      <vt:lpstr>Drawing</vt:lpstr>
      <vt:lpstr>Compute</vt:lpstr>
      <vt:lpstr>Synchronization</vt:lpstr>
      <vt:lpstr>Resource State</vt:lpstr>
      <vt:lpstr>Work Submission</vt:lpstr>
      <vt:lpstr>Threading</vt:lpstr>
      <vt:lpstr>Presentation</vt:lpstr>
      <vt:lpstr>Displays</vt:lpstr>
      <vt:lpstr>Teardown</vt:lpstr>
      <vt:lpstr>Scalability</vt:lpstr>
      <vt:lpstr>Extensibility</vt:lpstr>
      <vt:lpstr>Tools and Debugging</vt:lpstr>
      <vt:lpstr>Tools and Debugging</vt:lpstr>
      <vt:lpstr>Layers</vt:lpstr>
      <vt:lpstr>Layers</vt:lpstr>
      <vt:lpstr>Summary</vt:lpstr>
      <vt:lpstr>Summary</vt:lpstr>
      <vt:lpstr>Summary</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Sellers, Graham</cp:lastModifiedBy>
  <cp:revision>160</cp:revision>
  <dcterms:created xsi:type="dcterms:W3CDTF">2015-04-06T16:08:20Z</dcterms:created>
  <dcterms:modified xsi:type="dcterms:W3CDTF">2015-08-11T15:38:38Z</dcterms:modified>
</cp:coreProperties>
</file>