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1"/>
  </p:notesMasterIdLst>
  <p:sldIdLst>
    <p:sldId id="257" r:id="rId2"/>
    <p:sldId id="256" r:id="rId3"/>
    <p:sldId id="288" r:id="rId4"/>
    <p:sldId id="380" r:id="rId5"/>
    <p:sldId id="381" r:id="rId6"/>
    <p:sldId id="382" r:id="rId7"/>
    <p:sldId id="383" r:id="rId8"/>
    <p:sldId id="289" r:id="rId9"/>
    <p:sldId id="293" r:id="rId10"/>
    <p:sldId id="294" r:id="rId11"/>
    <p:sldId id="298" r:id="rId12"/>
    <p:sldId id="370" r:id="rId13"/>
    <p:sldId id="369" r:id="rId14"/>
    <p:sldId id="367" r:id="rId15"/>
    <p:sldId id="366" r:id="rId16"/>
    <p:sldId id="365" r:id="rId17"/>
    <p:sldId id="368" r:id="rId18"/>
    <p:sldId id="395" r:id="rId19"/>
    <p:sldId id="301" r:id="rId20"/>
    <p:sldId id="371" r:id="rId21"/>
    <p:sldId id="375" r:id="rId22"/>
    <p:sldId id="376" r:id="rId23"/>
    <p:sldId id="373" r:id="rId24"/>
    <p:sldId id="374" r:id="rId25"/>
    <p:sldId id="372" r:id="rId26"/>
    <p:sldId id="305" r:id="rId27"/>
    <p:sldId id="318" r:id="rId28"/>
    <p:sldId id="317" r:id="rId29"/>
    <p:sldId id="319" r:id="rId30"/>
    <p:sldId id="384" r:id="rId31"/>
    <p:sldId id="309" r:id="rId32"/>
    <p:sldId id="321" r:id="rId33"/>
    <p:sldId id="320" r:id="rId34"/>
    <p:sldId id="340" r:id="rId35"/>
    <p:sldId id="393" r:id="rId36"/>
    <p:sldId id="333" r:id="rId37"/>
    <p:sldId id="334" r:id="rId38"/>
    <p:sldId id="338" r:id="rId39"/>
    <p:sldId id="350" r:id="rId40"/>
    <p:sldId id="329" r:id="rId41"/>
    <p:sldId id="345" r:id="rId42"/>
    <p:sldId id="332" r:id="rId43"/>
    <p:sldId id="341" r:id="rId44"/>
    <p:sldId id="346" r:id="rId45"/>
    <p:sldId id="347" r:id="rId46"/>
    <p:sldId id="349" r:id="rId47"/>
    <p:sldId id="377" r:id="rId48"/>
    <p:sldId id="348" r:id="rId49"/>
    <p:sldId id="342" r:id="rId50"/>
    <p:sldId id="385" r:id="rId51"/>
    <p:sldId id="351" r:id="rId52"/>
    <p:sldId id="353" r:id="rId53"/>
    <p:sldId id="354" r:id="rId54"/>
    <p:sldId id="355" r:id="rId55"/>
    <p:sldId id="356" r:id="rId56"/>
    <p:sldId id="391" r:id="rId57"/>
    <p:sldId id="392" r:id="rId58"/>
    <p:sldId id="363" r:id="rId59"/>
    <p:sldId id="364" r:id="rId6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64C"/>
    <a:srgbClr val="000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53" autoAdjust="0"/>
  </p:normalViewPr>
  <p:slideViewPr>
    <p:cSldViewPr snapToGrid="0" snapToObjects="1">
      <p:cViewPr varScale="1">
        <p:scale>
          <a:sx n="103" d="100"/>
          <a:sy n="103" d="100"/>
        </p:scale>
        <p:origin x="866" y="41"/>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8" charset="0"/>
                <a:ea typeface="ＭＳ Ｐゴシック" pitchFamily="8" charset="-128"/>
              </a:defRPr>
            </a:lvl1pPr>
          </a:lstStyle>
          <a:p>
            <a:pPr>
              <a:defRPr/>
            </a:pPr>
            <a:fld id="{AEDACECC-73E0-43A7-AD7E-9A4777EEA4AB}" type="datetime1">
              <a:rPr lang="en-US" altLang="en-US"/>
              <a:pPr>
                <a:defRPr/>
              </a:pPr>
              <a:t>8/10/2015</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C203007-4BBC-4FCF-ADB6-D561E97B32E7}" type="slidenum">
              <a:rPr lang="en-US" altLang="en-US"/>
              <a:pPr/>
              <a:t>‹#›</a:t>
            </a:fld>
            <a:endParaRPr lang="en-US" altLang="en-US"/>
          </a:p>
        </p:txBody>
      </p:sp>
    </p:spTree>
    <p:extLst>
      <p:ext uri="{BB962C8B-B14F-4D97-AF65-F5344CB8AC3E}">
        <p14:creationId xmlns:p14="http://schemas.microsoft.com/office/powerpoint/2010/main" val="197344853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4CDE8E4-1B70-4586-AC28-9DD5C636D6C1}"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381532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You might have a mental model of how GPU work gets created, where a CPU thread creates invokes individual GPU commands, which the driver hands off to the GPU front-end for processing.</a:t>
            </a:r>
          </a:p>
          <a:p>
            <a:r>
              <a:rPr lang="en-US" altLang="en-US" smtClean="0">
                <a:ea typeface="ＭＳ Ｐゴシック" panose="020B0600070205080204" pitchFamily="34" charset="-128"/>
              </a:rPr>
              <a:t>This mental model is a bit over-simplified, though, so lets take some time to develop something a bit more detailed…</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A016FD-4E99-4E32-9543-8E3709A0A718}"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215360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A better mental model is to think of your CPU thread as writing those commands to memory. That piece of memory is what we call a “command buffer.”</a:t>
            </a:r>
          </a:p>
          <a:p>
            <a:r>
              <a:rPr lang="en-US" altLang="en-US" smtClean="0">
                <a:ea typeface="ＭＳ Ｐゴシック" panose="020B0600070205080204" pitchFamily="34" charset="-128"/>
              </a:rPr>
              <a:t>The format of the commands in the buffer is typically GPU-specific, so only the driver knows the exact format.</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74911C2-F11A-4C64-B6C4-BAD412FCF8D7}"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148785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Once a command buffer fills up, or when the application requests something like a flush, the buffer will get submitted to the GPU for execution.</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2A8714E-C7C5-4145-A519-28BB48C21C88}"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3182235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The driver will add the complete buffer to a queue for the GPU front-end to process.</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EDA2A2D-488B-41FF-91FE-B3B2C06C338A}"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2383555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The GPU will begin reading and processing commands from the completed buffer, while the CPU is free to start writing new commands to another buffer.</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5330E9C-882E-4BE2-B30A-33C7B6813D1D}"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2717660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In this way, the CPU and GPU are able to run asynchronously from one another.</a:t>
            </a:r>
          </a:p>
          <a:p>
            <a:r>
              <a:rPr lang="en-US" altLang="en-US" smtClean="0">
                <a:ea typeface="ＭＳ Ｐゴシック" panose="020B0600070205080204" pitchFamily="34" charset="-128"/>
              </a:rPr>
              <a:t>The user of a previous-generation graphics API like D3D11 or OpenGL typically isn’t aware of the existence of these command buffers; hence the more simplistic mental model was possible.</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36CB7DB-7C8D-485E-A694-576D7FCEF2EA}"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54686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In the scenario I’m depicting here, the GPU is consuming commands faster than a single CPU thread can prepare them. If we want to improve overall rendering performance, we need to scale to multiple CPU threads.</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But when command buffer are hidden like this, it isn’t really possible to scale to support multiple CPU threads creating GPU commands.</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7988025-BDEA-4CB5-B271-E30422D2AC91}"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2302764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To address this issue, all of these new graphics APIs include a more explicitly reified notion of a command buffer or “command list.”</a:t>
            </a:r>
            <a:endParaRPr lang="en-US" altLang="en-US" dirty="0" smtClean="0">
              <a:ea typeface="ＭＳ Ｐゴシック" panose="020B0600070205080204" pitchFamily="34" charset="-128"/>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88F47AF-D564-427C-851A-AB6E81D91329}"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3474023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C0DCD47-01C9-4E6F-B629-34A46BA3AE5C}"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3276081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Here we have an illustration of multi-threaded submission made possible by command buffers.</a:t>
            </a:r>
          </a:p>
          <a:p>
            <a:r>
              <a:rPr lang="en-US" altLang="en-US" smtClean="0">
                <a:ea typeface="ＭＳ Ｐゴシック" panose="020B0600070205080204" pitchFamily="34" charset="-128"/>
              </a:rPr>
              <a:t>Each of the 4 CPU threads here is writing commands to a different command buffer…</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9949F39-227E-4C5E-9649-1358128D7454}"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151012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The reason we are all here today is that there is a new crop of graphics APIs out there.</a:t>
            </a:r>
          </a:p>
          <a:p>
            <a:r>
              <a:rPr lang="en-US" altLang="en-US" smtClean="0">
                <a:ea typeface="ＭＳ Ｐゴシック" panose="020B0600070205080204" pitchFamily="34" charset="-128"/>
              </a:rPr>
              <a:t>There’s a pretty good chance that at least one of these is coming to a platform you develop for.</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But, you may be wondering why we are seeing this broad push for new APIs, or what makes them different from what you’ve learned so far.</a:t>
            </a:r>
          </a:p>
          <a:p>
            <a:r>
              <a:rPr lang="en-US" altLang="en-US" smtClean="0">
                <a:ea typeface="ＭＳ Ｐゴシック" panose="020B0600070205080204" pitchFamily="34" charset="-128"/>
              </a:rPr>
              <a:t>I’ll try to answer the first question briefly, and then the second question will be most of the talk.</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E556D80-46C4-4657-BD55-CE809DD6B53F}"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1357370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D3B9575-6594-47E4-8686-F9B7E76834BF}"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515995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55B912DF-BB3A-4A68-9B1E-50B96DC3627D}"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1293463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When one of the threads is done writing commands, it will submit the buffer for execution on a queue….</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6C51AC8-A00A-4FA7-8E3C-DB7F8C5EE4B4}"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4240601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00645D2-7A6E-48C0-A473-B8F5F7D43E57}"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3309365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If that thread wants to generate more GPU commands, it will need to start filling in a new command buffer.</a:t>
            </a: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As</a:t>
            </a:r>
            <a:r>
              <a:rPr lang="en-US" altLang="en-US" baseline="0" dirty="0" smtClean="0">
                <a:ea typeface="ＭＳ Ｐゴシック" panose="020B0600070205080204" pitchFamily="34" charset="-128"/>
              </a:rPr>
              <a:t> a brief aside, I should note that all of these APIs also support multiple queues, so your GPU might be able to consume multiple asynchronous streams of commands.</a:t>
            </a:r>
            <a:endParaRPr lang="en-US" altLang="en-US" dirty="0" smtClean="0">
              <a:ea typeface="ＭＳ Ｐゴシック" panose="020B0600070205080204" pitchFamily="34" charset="-128"/>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BD84E9B-EC0F-49DD-9541-ED4DE7DB7BD7}" type="slidenum">
              <a:rPr lang="en-US" altLang="en-US"/>
              <a:pPr eaLnBrk="1" hangingPunct="1">
                <a:spcBef>
                  <a:spcPct val="0"/>
                </a:spcBef>
              </a:pPr>
              <a:t>25</a:t>
            </a:fld>
            <a:endParaRPr lang="en-US" altLang="en-US"/>
          </a:p>
        </p:txBody>
      </p:sp>
    </p:spTree>
    <p:extLst>
      <p:ext uri="{BB962C8B-B14F-4D97-AF65-F5344CB8AC3E}">
        <p14:creationId xmlns:p14="http://schemas.microsoft.com/office/powerpoint/2010/main" val="1375987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If you are going to be generating GPU commands on multiple threads, you need to know what the rules are for making API calls on multiple threads.</a:t>
            </a:r>
          </a:p>
          <a:p>
            <a:r>
              <a:rPr lang="en-US" altLang="en-US" smtClean="0">
                <a:ea typeface="ＭＳ Ｐゴシック" panose="020B0600070205080204" pitchFamily="34" charset="-128"/>
              </a:rPr>
              <a:t>There doesn’t appear to be an official technical term for it, but most of these APIs use an approach that often gets called “free threading.”</a:t>
            </a:r>
          </a:p>
          <a:p>
            <a:r>
              <a:rPr lang="en-US" altLang="en-US" smtClean="0">
                <a:ea typeface="ＭＳ Ｐゴシック" panose="020B0600070205080204" pitchFamily="34" charset="-128"/>
              </a:rPr>
              <a:t>This means that you can call any API function on any thread (there is no “context” or other object tied to a thread), but your app is responsible for making sure that you properly synchronize any operations that read and write the same objects. This is often easy to guarantee, if an object is owned by a single thread (for example: if only one thread is responsible for a given command buffer).</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8853566-5298-46CB-A9E3-DFD40B555944}"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732773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So, to briefly recap the similarities between the APIs:</a:t>
            </a:r>
          </a:p>
          <a:p>
            <a:pPr marL="171450" indent="-171450">
              <a:buFontTx/>
              <a:buChar char="-"/>
              <a:defRPr/>
            </a:pPr>
            <a:r>
              <a:rPr lang="en-US" dirty="0" smtClean="0"/>
              <a:t>Recording and submitting command buffers is free-</a:t>
            </a:r>
            <a:r>
              <a:rPr lang="en-US" dirty="0" err="1" smtClean="0"/>
              <a:t>threaed</a:t>
            </a:r>
            <a:endParaRPr lang="en-US" dirty="0" smtClean="0"/>
          </a:p>
          <a:p>
            <a:pPr marL="171450" indent="-171450">
              <a:buFontTx/>
              <a:buChar char="-"/>
              <a:defRPr/>
            </a:pPr>
            <a:r>
              <a:rPr lang="en-US" dirty="0" smtClean="0"/>
              <a:t>The contents of command buffers are opaque, so you can’t build them offline like you might have done on some console platforms</a:t>
            </a:r>
          </a:p>
          <a:p>
            <a:pPr marL="171450" indent="-171450">
              <a:buFontTx/>
              <a:buChar char="-"/>
              <a:defRPr/>
            </a:pPr>
            <a:r>
              <a:rPr lang="en-US" dirty="0" smtClean="0"/>
              <a:t>There is no state “inheritance” across buffers. For example, if you set the stencil reference value in one buffer, the next buffer isn’t going to see that state change – the value will be undefined or reset to a default.</a:t>
            </a:r>
            <a:endParaRPr 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C725B77-1818-498D-B075-9877471C06D2}" type="slidenum">
              <a:rPr lang="en-US" altLang="en-US"/>
              <a:pPr eaLnBrk="1" hangingPunct="1">
                <a:spcBef>
                  <a:spcPct val="0"/>
                </a:spcBef>
              </a:pPr>
              <a:t>27</a:t>
            </a:fld>
            <a:endParaRPr lang="en-US" altLang="en-US"/>
          </a:p>
        </p:txBody>
      </p:sp>
    </p:spTree>
    <p:extLst>
      <p:ext uri="{BB962C8B-B14F-4D97-AF65-F5344CB8AC3E}">
        <p14:creationId xmlns:p14="http://schemas.microsoft.com/office/powerpoint/2010/main" val="2469010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[Meta: maybe cut this slide]</a:t>
            </a:r>
          </a:p>
          <a:p>
            <a:pPr>
              <a:defRPr/>
            </a:pPr>
            <a:r>
              <a:rPr lang="en-US" dirty="0" smtClean="0"/>
              <a:t>Some differences to note between the APIs:</a:t>
            </a:r>
          </a:p>
          <a:p>
            <a:pPr marL="171450" indent="-171450">
              <a:buFontTx/>
              <a:buChar char="-"/>
              <a:defRPr/>
            </a:pPr>
            <a:r>
              <a:rPr lang="en-US" dirty="0" smtClean="0"/>
              <a:t>Command buffers in Metal are one-shot; once you submit them, they are implicitly deleted</a:t>
            </a:r>
          </a:p>
          <a:p>
            <a:pPr marL="171450" indent="-171450">
              <a:buFontTx/>
              <a:buChar char="-"/>
              <a:defRPr/>
            </a:pPr>
            <a:r>
              <a:rPr lang="en-US" dirty="0" smtClean="0"/>
              <a:t>D3D/</a:t>
            </a:r>
            <a:r>
              <a:rPr lang="en-US" dirty="0" err="1" smtClean="0"/>
              <a:t>Vulkan</a:t>
            </a:r>
            <a:r>
              <a:rPr lang="en-US" dirty="0" smtClean="0"/>
              <a:t> allow you to do more re-use of buffers, including both submitting the same buffer across multiple frames, and do a limit form of call-return by having your top-level command buffers include calls into second-level command buffers</a:t>
            </a:r>
            <a:endParaRPr 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ED5C6D6-53A2-470E-90ED-E1465294E034}" type="slidenum">
              <a:rPr lang="en-US" altLang="en-US"/>
              <a:pPr eaLnBrk="1" hangingPunct="1">
                <a:spcBef>
                  <a:spcPct val="0"/>
                </a:spcBef>
              </a:pPr>
              <a:t>28</a:t>
            </a:fld>
            <a:endParaRPr lang="en-US" altLang="en-US"/>
          </a:p>
        </p:txBody>
      </p:sp>
    </p:spTree>
    <p:extLst>
      <p:ext uri="{BB962C8B-B14F-4D97-AF65-F5344CB8AC3E}">
        <p14:creationId xmlns:p14="http://schemas.microsoft.com/office/powerpoint/2010/main" val="1651228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When we look at the granularity of state changes, we see that there has been a gradual trend toward coarser granularity.</a:t>
            </a:r>
          </a:p>
          <a:p>
            <a:r>
              <a:rPr lang="en-US" altLang="en-US" smtClean="0">
                <a:ea typeface="ＭＳ Ｐゴシック" panose="020B0600070205080204" pitchFamily="34" charset="-128"/>
              </a:rPr>
              <a:t>Since the early days, OpenGL has allowed extremely fine-grained state changes, down to individual enable/disable bits.</a:t>
            </a:r>
          </a:p>
          <a:p>
            <a:r>
              <a:rPr lang="en-US" altLang="en-US" smtClean="0">
                <a:ea typeface="ＭＳ Ｐゴシック" panose="020B0600070205080204" pitchFamily="34" charset="-128"/>
              </a:rPr>
              <a:t>D3D9 had a similar model with “SetRenderState,” but with 10 and 11, switched to more coarse-grained state objects. So a single object represneted all the blend-related state.</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7AFBCEF-A5BC-400B-8DE4-E31AC3E7CAC1}" type="slidenum">
              <a:rPr lang="en-US" altLang="en-US"/>
              <a:pPr eaLnBrk="1" hangingPunct="1">
                <a:spcBef>
                  <a:spcPct val="0"/>
                </a:spcBef>
              </a:pPr>
              <a:t>30</a:t>
            </a:fld>
            <a:endParaRPr lang="en-US" altLang="en-US"/>
          </a:p>
        </p:txBody>
      </p:sp>
    </p:spTree>
    <p:extLst>
      <p:ext uri="{BB962C8B-B14F-4D97-AF65-F5344CB8AC3E}">
        <p14:creationId xmlns:p14="http://schemas.microsoft.com/office/powerpoint/2010/main" val="1559137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These new APIs go even further, and have a single state object that encapsulates almost the entire GPU state vector.</a:t>
            </a:r>
          </a:p>
          <a:p>
            <a:r>
              <a:rPr lang="en-US" altLang="en-US" smtClean="0">
                <a:ea typeface="ＭＳ Ｐゴシック" panose="020B0600070205080204" pitchFamily="34" charset="-128"/>
              </a:rPr>
              <a:t>So instead of changing invidual bits of state, you switch to pipeline state A, draw, then switch to state B, draw, etc.</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These extremely coarse-grained, monolithic state objects allow the driver to compile and validate state earlier, at more predictable times. This helps to avoid driver pauses when you render with a new state for the first time.</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On the flp side, though, if your engine design depends on being able to make fine-grained state changes, you may end up having to cache and JIT states just like the driver used to have to.</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1809D22-A2ED-4E5B-8C84-DDA553A94014}" type="slidenum">
              <a:rPr lang="en-US" altLang="en-US"/>
              <a:pPr eaLnBrk="1" hangingPunct="1">
                <a:spcBef>
                  <a:spcPct val="0"/>
                </a:spcBef>
              </a:pPr>
              <a:t>31</a:t>
            </a:fld>
            <a:endParaRPr lang="en-US" altLang="en-US"/>
          </a:p>
        </p:txBody>
      </p:sp>
    </p:spTree>
    <p:extLst>
      <p:ext uri="{BB962C8B-B14F-4D97-AF65-F5344CB8AC3E}">
        <p14:creationId xmlns:p14="http://schemas.microsoft.com/office/powerpoint/2010/main" val="119705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most basic level, the goal of these new APIs is to provide improved</a:t>
            </a:r>
            <a:r>
              <a:rPr lang="en-US" baseline="0" dirty="0" smtClean="0"/>
              <a:t> CPU performance and efficiency, by:</a:t>
            </a:r>
          </a:p>
          <a:p>
            <a:pPr marL="171450" indent="-171450">
              <a:buFontTx/>
              <a:buChar char="-"/>
            </a:pPr>
            <a:r>
              <a:rPr lang="en-US" baseline="0" dirty="0" smtClean="0"/>
              <a:t>reducing cases where rendering is bottlenecked on the CPU</a:t>
            </a:r>
          </a:p>
          <a:p>
            <a:pPr marL="171450" indent="-171450">
              <a:buFontTx/>
              <a:buChar char="-"/>
            </a:pPr>
            <a:r>
              <a:rPr lang="en-US" baseline="0" dirty="0" smtClean="0"/>
              <a:t>delivering more predictable and stable driver behavior, and</a:t>
            </a:r>
          </a:p>
          <a:p>
            <a:pPr marL="171450" indent="-171450">
              <a:buFontTx/>
              <a:buChar char="-"/>
            </a:pPr>
            <a:r>
              <a:rPr lang="en-US" baseline="0" dirty="0" smtClean="0"/>
              <a:t>giving applications more control, along the lines of what developers get on consoles</a:t>
            </a:r>
          </a:p>
        </p:txBody>
      </p:sp>
      <p:sp>
        <p:nvSpPr>
          <p:cNvPr id="4" name="Slide Number Placeholder 3"/>
          <p:cNvSpPr>
            <a:spLocks noGrp="1"/>
          </p:cNvSpPr>
          <p:nvPr>
            <p:ph type="sldNum" sz="quarter" idx="10"/>
          </p:nvPr>
        </p:nvSpPr>
        <p:spPr/>
        <p:txBody>
          <a:bodyPr/>
          <a:lstStyle/>
          <a:p>
            <a:fld id="{BC203007-4BBC-4FCF-ADB6-D561E97B32E7}" type="slidenum">
              <a:rPr lang="en-US" altLang="en-US" smtClean="0"/>
              <a:pPr/>
              <a:t>4</a:t>
            </a:fld>
            <a:endParaRPr lang="en-US" altLang="en-US"/>
          </a:p>
        </p:txBody>
      </p:sp>
    </p:spTree>
    <p:extLst>
      <p:ext uri="{BB962C8B-B14F-4D97-AF65-F5344CB8AC3E}">
        <p14:creationId xmlns:p14="http://schemas.microsoft.com/office/powerpoint/2010/main" val="4123061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Now, looking at what goes into a PSO, the most important part is the shaders for the different programmable stages. So you need a unique PSO for every combination of shaders you will use. Some engines already work that way, but if you relied on the ability to mix-and-match, that might be tricky.</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Also, the PSO contains most of the fixed function state, related to blending, rasterization, etc.</a:t>
            </a:r>
          </a:p>
          <a:p>
            <a:r>
              <a:rPr lang="en-US" altLang="en-US" smtClean="0">
                <a:ea typeface="ＭＳ Ｐゴシック" panose="020B0600070205080204" pitchFamily="34" charset="-128"/>
              </a:rPr>
              <a:t>It also contains the format information for all vertex attributes and color/depth targets.</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AB9F19F-F9B1-4DD5-94A0-881722975485}"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410529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At this point you might be wondering what *doesn’t* go into the PSO.</a:t>
            </a:r>
          </a:p>
          <a:p>
            <a:r>
              <a:rPr lang="en-US" altLang="en-US" smtClean="0">
                <a:ea typeface="ＭＳ Ｐゴシック" panose="020B0600070205080204" pitchFamily="34" charset="-128"/>
              </a:rPr>
              <a:t>The most important thing is your resource bindings: the actual vertex/index/constant buffers, textures, samplers, and so forth.</a:t>
            </a:r>
          </a:p>
          <a:p>
            <a:r>
              <a:rPr lang="en-US" altLang="en-US" smtClean="0">
                <a:ea typeface="ＭＳ Ｐゴシック" panose="020B0600070205080204" pitchFamily="34" charset="-128"/>
              </a:rPr>
              <a:t>In addition, each of the APIs has some pieces of fixed-function state that are set separate from the PSO. These are a bit different per-API, but one example is that they all allow the constant blend color to be set dynamically.</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EBAD50C-56BF-496E-912D-45FB4725018E}" type="slidenum">
              <a:rPr lang="en-US" altLang="en-US"/>
              <a:pPr eaLnBrk="1" hangingPunct="1">
                <a:spcBef>
                  <a:spcPct val="0"/>
                </a:spcBef>
              </a:pPr>
              <a:t>33</a:t>
            </a:fld>
            <a:endParaRPr lang="en-US" altLang="en-US"/>
          </a:p>
        </p:txBody>
      </p:sp>
    </p:spTree>
    <p:extLst>
      <p:ext uri="{BB962C8B-B14F-4D97-AF65-F5344CB8AC3E}">
        <p14:creationId xmlns:p14="http://schemas.microsoft.com/office/powerpoint/2010/main" val="4159147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When it comes to setting non-PSO state, it mostly works like existing APIs.</a:t>
            </a:r>
          </a:p>
          <a:p>
            <a:r>
              <a:rPr lang="en-US" altLang="en-US" smtClean="0">
                <a:ea typeface="ＭＳ Ｐゴシック" panose="020B0600070205080204" pitchFamily="34" charset="-128"/>
              </a:rPr>
              <a:t>Some of them allow non-PSO state to be set directly on the command buffer, as in these examples from D3D and Metal. All non-PSO state in D3D12 works this way.</a:t>
            </a:r>
          </a:p>
          <a:p>
            <a:r>
              <a:rPr lang="en-US" altLang="en-US" smtClean="0">
                <a:ea typeface="ＭＳ Ｐゴシック" panose="020B0600070205080204" pitchFamily="34" charset="-128"/>
              </a:rPr>
              <a:t>Both Metal and Vulkan (especialy Vulkan) use some smaller state objects, in the style of D3D10, to encapsulate non-PSO state.</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483A2D7-A705-4AF1-B92A-C3862AB779D3}" type="slidenum">
              <a:rPr lang="en-US" altLang="en-US"/>
              <a:pPr eaLnBrk="1" hangingPunct="1">
                <a:spcBef>
                  <a:spcPct val="0"/>
                </a:spcBef>
              </a:pPr>
              <a:t>34</a:t>
            </a:fld>
            <a:endParaRPr lang="en-US" altLang="en-US"/>
          </a:p>
        </p:txBody>
      </p:sp>
    </p:spTree>
    <p:extLst>
      <p:ext uri="{BB962C8B-B14F-4D97-AF65-F5344CB8AC3E}">
        <p14:creationId xmlns:p14="http://schemas.microsoft.com/office/powerpoint/2010/main" val="896543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Before getting into the resource binding topic, I’ll briefly cover the topics related to resource allocation.</a:t>
            </a:r>
          </a:p>
          <a:p>
            <a:pPr>
              <a:defRPr/>
            </a:pPr>
            <a:r>
              <a:rPr lang="en-US" dirty="0" smtClean="0"/>
              <a:t>Some APIs might not make all of these explicit, but the main concepts to </a:t>
            </a:r>
            <a:r>
              <a:rPr lang="en-US" dirty="0" err="1" smtClean="0"/>
              <a:t>undrestand</a:t>
            </a:r>
            <a:r>
              <a:rPr lang="en-US" dirty="0" smtClean="0"/>
              <a:t> are:</a:t>
            </a:r>
          </a:p>
          <a:p>
            <a:pPr marL="171450" indent="-171450">
              <a:buFontTx/>
              <a:buChar char="-"/>
              <a:defRPr/>
            </a:pPr>
            <a:r>
              <a:rPr lang="en-US" dirty="0" smtClean="0"/>
              <a:t>An allocation, representing some chunk of </a:t>
            </a:r>
            <a:r>
              <a:rPr lang="en-US" dirty="0" err="1" smtClean="0"/>
              <a:t>phyiscal</a:t>
            </a:r>
            <a:r>
              <a:rPr lang="en-US" dirty="0" smtClean="0"/>
              <a:t> or virtual address space</a:t>
            </a:r>
          </a:p>
          <a:p>
            <a:pPr marL="171450" indent="-171450">
              <a:buFontTx/>
              <a:buChar char="-"/>
              <a:defRPr/>
            </a:pPr>
            <a:r>
              <a:rPr lang="en-US" dirty="0" smtClean="0"/>
              <a:t>A resource, which associates a specific layout with that memory</a:t>
            </a:r>
          </a:p>
          <a:p>
            <a:pPr marL="171450" indent="-171450">
              <a:buFontTx/>
              <a:buChar char="-"/>
              <a:defRPr/>
            </a:pPr>
            <a:r>
              <a:rPr lang="en-US" dirty="0" smtClean="0"/>
              <a:t>A view, which prepares a resource for a specific usage (e.g., as a color target)</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01E2077-7BDD-4CC2-A9CA-8675D09D5855}" type="slidenum">
              <a:rPr lang="en-US" altLang="en-US"/>
              <a:pPr eaLnBrk="1" hangingPunct="1">
                <a:spcBef>
                  <a:spcPct val="0"/>
                </a:spcBef>
              </a:pPr>
              <a:t>37</a:t>
            </a:fld>
            <a:endParaRPr lang="en-US" altLang="en-US"/>
          </a:p>
        </p:txBody>
      </p:sp>
    </p:spTree>
    <p:extLst>
      <p:ext uri="{BB962C8B-B14F-4D97-AF65-F5344CB8AC3E}">
        <p14:creationId xmlns:p14="http://schemas.microsoft.com/office/powerpoint/2010/main" val="981503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So, drilling down a level, when making an allocation, you might pick between different caching behaviors, and decide whether it needs to be CPU-visible, GPU-visible, or both.</a:t>
            </a:r>
          </a:p>
          <a:p>
            <a:r>
              <a:rPr lang="en-US" altLang="en-US" smtClean="0">
                <a:ea typeface="ＭＳ Ｐゴシック" panose="020B0600070205080204" pitchFamily="34" charset="-128"/>
              </a:rPr>
              <a:t>When creating a resource, you’ll pick whether it is a linear buffer, or some shape of texture. You might decide to treat a range of memory as a 2D multisample texture.</a:t>
            </a:r>
          </a:p>
          <a:p>
            <a:r>
              <a:rPr lang="en-US" altLang="en-US" smtClean="0">
                <a:ea typeface="ＭＳ Ｐゴシック" panose="020B0600070205080204" pitchFamily="34" charset="-128"/>
              </a:rPr>
              <a:t>When creating a view, you might decide to treat the layers of that texture array as depth-stencil targets with a specific format.</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7638316-AC6D-4253-8CCD-DDB0605B4F16}" type="slidenum">
              <a:rPr lang="en-US" altLang="en-US"/>
              <a:pPr eaLnBrk="1" hangingPunct="1">
                <a:spcBef>
                  <a:spcPct val="0"/>
                </a:spcBef>
              </a:pPr>
              <a:t>38</a:t>
            </a:fld>
            <a:endParaRPr lang="en-US" altLang="en-US"/>
          </a:p>
        </p:txBody>
      </p:sp>
    </p:spTree>
    <p:extLst>
      <p:ext uri="{BB962C8B-B14F-4D97-AF65-F5344CB8AC3E}">
        <p14:creationId xmlns:p14="http://schemas.microsoft.com/office/powerpoint/2010/main" val="2911419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Here we’ve got a breakdown of those concepts in D3D and Vulkan.</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57E952C-8507-4781-8A6E-00ECFD2FFC38}" type="slidenum">
              <a:rPr lang="en-US" altLang="en-US"/>
              <a:pPr eaLnBrk="1" hangingPunct="1">
                <a:spcBef>
                  <a:spcPct val="0"/>
                </a:spcBef>
              </a:pPr>
              <a:t>39</a:t>
            </a:fld>
            <a:endParaRPr lang="en-US" altLang="en-US"/>
          </a:p>
        </p:txBody>
      </p:sp>
    </p:spTree>
    <p:extLst>
      <p:ext uri="{BB962C8B-B14F-4D97-AF65-F5344CB8AC3E}">
        <p14:creationId xmlns:p14="http://schemas.microsoft.com/office/powerpoint/2010/main" val="4125353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Here we will build up an illustration of approximately how the binding model works in current APIs.</a:t>
            </a:r>
          </a:p>
          <a:p>
            <a:r>
              <a:rPr lang="en-US" altLang="en-US" dirty="0" smtClean="0">
                <a:ea typeface="ＭＳ Ｐゴシック" panose="020B0600070205080204" pitchFamily="34" charset="-128"/>
              </a:rPr>
              <a:t>We’ve got a box around the full GPU state vector, which we are now thinking of as having a PSO plus some other non-PSO state.</a:t>
            </a:r>
          </a:p>
          <a:p>
            <a:r>
              <a:rPr lang="en-US" altLang="en-US" dirty="0" smtClean="0">
                <a:ea typeface="ＭＳ Ｐゴシック" panose="020B0600070205080204" pitchFamily="34" charset="-128"/>
              </a:rPr>
              <a:t>In addition, we’ve got some conceptual “binding tables” which are filled in when we bind textures, samplers, and buffers to the GPU state.</a:t>
            </a: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Now, the exact number and kind of tables differs a bit between APIs, but hopefully you get the point.</a:t>
            </a: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Similar to what we saw with command buffers, a lot of what the new APIs do amounts to taking some of the stuff that used to be “under the hood” in old APIs, and reify it as more explicit objects/concepts.</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F41B08D-DDB4-449E-82D1-204E9FFD7B5C}" type="slidenum">
              <a:rPr lang="en-US" altLang="en-US"/>
              <a:pPr eaLnBrk="1" hangingPunct="1">
                <a:spcBef>
                  <a:spcPct val="0"/>
                </a:spcBef>
              </a:pPr>
              <a:t>41</a:t>
            </a:fld>
            <a:endParaRPr lang="en-US" altLang="en-US"/>
          </a:p>
        </p:txBody>
      </p:sp>
    </p:spTree>
    <p:extLst>
      <p:ext uri="{BB962C8B-B14F-4D97-AF65-F5344CB8AC3E}">
        <p14:creationId xmlns:p14="http://schemas.microsoft.com/office/powerpoint/2010/main" val="1976235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First on that list is the question of what the actual “slots” in those binding tables are.</a:t>
            </a:r>
          </a:p>
          <a:p>
            <a:r>
              <a:rPr lang="en-US" altLang="en-US" smtClean="0">
                <a:ea typeface="ＭＳ Ｐゴシック" panose="020B0600070205080204" pitchFamily="34" charset="-128"/>
              </a:rPr>
              <a:t>The terminology that the APIs seem to have landed on is calling these “descriptors.”</a:t>
            </a:r>
          </a:p>
          <a:p>
            <a:r>
              <a:rPr lang="en-US" altLang="en-US" smtClean="0">
                <a:ea typeface="ＭＳ Ｐゴシック" panose="020B0600070205080204" pitchFamily="34" charset="-128"/>
              </a:rPr>
              <a:t>A descriptor is a block of data that gives the GPU-specific encoding for a view. For example, a descriptor for a texture might include a pointer to the texel data, along with the width/height, format, and so forth.</a:t>
            </a:r>
          </a:p>
          <a:p>
            <a:r>
              <a:rPr lang="en-US" altLang="en-US" smtClean="0">
                <a:ea typeface="ＭＳ Ｐゴシック" panose="020B0600070205080204" pitchFamily="34" charset="-128"/>
              </a:rPr>
              <a:t>Because different GPUs will store that information differently, the APIs keep the format opaque to applications.</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Depending on what the descriptor refers to, you can have different types of descriptors.</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It is important to undrestand that a descriptor is not an allocation. You can write, copy, and move descriptors, but that doesn’t require allocating or freeing memory.</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E3F62A1-2F0F-4EE1-A3A9-F3675142C979}" type="slidenum">
              <a:rPr lang="en-US" altLang="en-US"/>
              <a:pPr eaLnBrk="1" hangingPunct="1">
                <a:spcBef>
                  <a:spcPct val="0"/>
                </a:spcBef>
              </a:pPr>
              <a:t>42</a:t>
            </a:fld>
            <a:endParaRPr lang="en-US" altLang="en-US"/>
          </a:p>
        </p:txBody>
      </p:sp>
    </p:spTree>
    <p:extLst>
      <p:ext uri="{BB962C8B-B14F-4D97-AF65-F5344CB8AC3E}">
        <p14:creationId xmlns:p14="http://schemas.microsoft.com/office/powerpoint/2010/main" val="3876677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The actual memory for holding one or more descriptors comes from a descriptor *table*. This is kind of like a buffer that you write descriptors into, but since the descriptor format is opaque, the table is a bit more hands-off.</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Different tables might have different mixes of descriptors of different types. Each API has rules about what exactly is allowed, and they differ a fair bit.</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4B8227C-DCCB-4623-82C4-2BBB007DEB62}" type="slidenum">
              <a:rPr lang="en-US" altLang="en-US"/>
              <a:pPr eaLnBrk="1" hangingPunct="1">
                <a:spcBef>
                  <a:spcPct val="0"/>
                </a:spcBef>
              </a:pPr>
              <a:t>43</a:t>
            </a:fld>
            <a:endParaRPr lang="en-US" altLang="en-US"/>
          </a:p>
        </p:txBody>
      </p:sp>
    </p:spTree>
    <p:extLst>
      <p:ext uri="{BB962C8B-B14F-4D97-AF65-F5344CB8AC3E}">
        <p14:creationId xmlns:p14="http://schemas.microsoft.com/office/powerpoint/2010/main" val="166992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So with those new concepts, we can draw a new picture of the resource binding model. Now we have application-managed descriptor tables pointing to our textures, samplers, and buffers, and the GPU state just points to some number of tables.</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But how do we make sure that the tables we are binding actually match what the shaders (in our PSO) expect?</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0AFDE81-4C73-4BF4-817D-4786FF3CF06E}" type="slidenum">
              <a:rPr lang="en-US" altLang="en-US"/>
              <a:pPr eaLnBrk="1" hangingPunct="1">
                <a:spcBef>
                  <a:spcPct val="0"/>
                </a:spcBef>
              </a:pPr>
              <a:t>44</a:t>
            </a:fld>
            <a:endParaRPr lang="en-US" altLang="en-US"/>
          </a:p>
        </p:txBody>
      </p:sp>
    </p:spTree>
    <p:extLst>
      <p:ext uri="{BB962C8B-B14F-4D97-AF65-F5344CB8AC3E}">
        <p14:creationId xmlns:p14="http://schemas.microsoft.com/office/powerpoint/2010/main" val="106389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Drilling</a:t>
            </a:r>
            <a:r>
              <a:rPr lang="en-US" baseline="0" dirty="0" smtClean="0"/>
              <a:t> down a bit: in traditional APIs, you typically only have a single CPU thread submitting GPU work. This can become a bottleneck when you are trying to present an extremely complex scene.</a:t>
            </a:r>
          </a:p>
          <a:p>
            <a:endParaRPr lang="en-US" baseline="0" dirty="0" smtClean="0"/>
          </a:p>
          <a:p>
            <a:r>
              <a:rPr lang="en-US" baseline="0" dirty="0" smtClean="0"/>
              <a:t>As a result, most apps try to do as little in their “render thread” as possible, and driver </a:t>
            </a:r>
            <a:r>
              <a:rPr lang="en-US" baseline="0" dirty="0" err="1" smtClean="0"/>
              <a:t>mult</a:t>
            </a:r>
            <a:r>
              <a:rPr lang="en-US" baseline="0" dirty="0" smtClean="0"/>
              <a:t>-threading can also offload that thread a bit, but the scalability is of course limited.</a:t>
            </a:r>
          </a:p>
          <a:p>
            <a:endParaRPr lang="en-US" baseline="0" dirty="0" smtClean="0"/>
          </a:p>
          <a:p>
            <a:r>
              <a:rPr lang="en-US" baseline="0" dirty="0" smtClean="0"/>
              <a:t>In contrast, we’ll see that these new APIs instead attack this problem more directly by enabling GPU work to be created on many threads.</a:t>
            </a:r>
            <a:endParaRPr lang="en-US" dirty="0"/>
          </a:p>
        </p:txBody>
      </p:sp>
      <p:sp>
        <p:nvSpPr>
          <p:cNvPr id="4" name="Slide Number Placeholder 3"/>
          <p:cNvSpPr>
            <a:spLocks noGrp="1"/>
          </p:cNvSpPr>
          <p:nvPr>
            <p:ph type="sldNum" sz="quarter" idx="10"/>
          </p:nvPr>
        </p:nvSpPr>
        <p:spPr/>
        <p:txBody>
          <a:bodyPr/>
          <a:lstStyle/>
          <a:p>
            <a:fld id="{BC203007-4BBC-4FCF-ADB6-D561E97B32E7}" type="slidenum">
              <a:rPr lang="en-US" altLang="en-US" smtClean="0"/>
              <a:pPr/>
              <a:t>5</a:t>
            </a:fld>
            <a:endParaRPr lang="en-US" altLang="en-US"/>
          </a:p>
        </p:txBody>
      </p:sp>
    </p:spTree>
    <p:extLst>
      <p:ext uri="{BB962C8B-B14F-4D97-AF65-F5344CB8AC3E}">
        <p14:creationId xmlns:p14="http://schemas.microsoft.com/office/powerpoint/2010/main" val="631274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Every shader is going to impose some constraints on the layout of the tables that get bound. One might effectively say “descriptor 2 in table 0 had better be a texture,” otherwise results will be undefined.</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To capture this information, the new APIs have a notion of a *pipeline layout*, which is an explicit API object that described what type of descriptor should appear in each slot of each bound table. This effectively forms the interface between the shaders in the PSO, and the descriptor tables.</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Multiple shaders (or rather, multiple PSOs) can use the same layout, so you can easily bind one set of tables and use them across multiple draw calls.</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BB527FF-A9AD-4FCE-8DAC-048B2C8FD120}" type="slidenum">
              <a:rPr lang="en-US" altLang="en-US"/>
              <a:pPr eaLnBrk="1" hangingPunct="1">
                <a:spcBef>
                  <a:spcPct val="0"/>
                </a:spcBef>
              </a:pPr>
              <a:t>45</a:t>
            </a:fld>
            <a:endParaRPr lang="en-US" altLang="en-US"/>
          </a:p>
        </p:txBody>
      </p:sp>
    </p:spTree>
    <p:extLst>
      <p:ext uri="{BB962C8B-B14F-4D97-AF65-F5344CB8AC3E}">
        <p14:creationId xmlns:p14="http://schemas.microsoft.com/office/powerpoint/2010/main" val="3754378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So, let’s refine our picture even more. Now we have our binding layout forming the interface between the PSO and the descriptor tables we’ve bound.</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Conceptualy, the set of descriptor table binding themselves for a kind of table. D3D calls this a “root table,” …</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99CE188-4379-4D05-9E8E-2A13574ED59C}" type="slidenum">
              <a:rPr lang="en-US" altLang="en-US"/>
              <a:pPr eaLnBrk="1" hangingPunct="1">
                <a:spcBef>
                  <a:spcPct val="0"/>
                </a:spcBef>
              </a:pPr>
              <a:t>46</a:t>
            </a:fld>
            <a:endParaRPr lang="en-US" altLang="en-US"/>
          </a:p>
        </p:txBody>
      </p:sp>
    </p:spTree>
    <p:extLst>
      <p:ext uri="{BB962C8B-B14F-4D97-AF65-F5344CB8AC3E}">
        <p14:creationId xmlns:p14="http://schemas.microsoft.com/office/powerpoint/2010/main" val="3241842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And even allows the application to put other kinds of descriptors, into that table.</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C322C2C-FD00-4F5B-B5E4-5ECCD043A9C9}" type="slidenum">
              <a:rPr lang="en-US" altLang="en-US"/>
              <a:pPr eaLnBrk="1" hangingPunct="1">
                <a:spcBef>
                  <a:spcPct val="0"/>
                </a:spcBef>
              </a:pPr>
              <a:t>47</a:t>
            </a:fld>
            <a:endParaRPr lang="en-US" altLang="en-US"/>
          </a:p>
        </p:txBody>
      </p:sp>
    </p:spTree>
    <p:extLst>
      <p:ext uri="{BB962C8B-B14F-4D97-AF65-F5344CB8AC3E}">
        <p14:creationId xmlns:p14="http://schemas.microsoft.com/office/powerpoint/2010/main" val="2439518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Here’s another decoder ring to try to line up the terminology between APIs.</a:t>
            </a:r>
          </a:p>
          <a:p>
            <a:r>
              <a:rPr lang="en-US" altLang="en-US" smtClean="0">
                <a:ea typeface="ＭＳ Ｐゴシック" panose="020B0600070205080204" pitchFamily="34" charset="-128"/>
              </a:rPr>
              <a:t>Both D3D12 and Vulkan have an idea of heap or pool from which descriptor tables are allocated.</a:t>
            </a:r>
          </a:p>
          <a:p>
            <a:r>
              <a:rPr lang="en-US" altLang="en-US" smtClean="0">
                <a:ea typeface="ＭＳ Ｐゴシック" panose="020B0600070205080204" pitchFamily="34" charset="-128"/>
              </a:rPr>
              <a:t>Vulkan calls descriptor tables “descriptor sets.” D3D12 calls them “descriptor tables,” but just represents them as a sub-range of a heap.</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Both APIs have an object to represent a complete binding layout. D3D calls it a “root layout” since it is the layout of the root table, while vulkan calls it a “pipeline layout.”</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88F47AF-D564-427C-851A-AB6E81D91329}" type="slidenum">
              <a:rPr lang="en-US" altLang="en-US"/>
              <a:pPr eaLnBrk="1" hangingPunct="1">
                <a:spcBef>
                  <a:spcPct val="0"/>
                </a:spcBef>
              </a:pPr>
              <a:t>48</a:t>
            </a:fld>
            <a:endParaRPr lang="en-US" altLang="en-US"/>
          </a:p>
        </p:txBody>
      </p:sp>
    </p:spTree>
    <p:extLst>
      <p:ext uri="{BB962C8B-B14F-4D97-AF65-F5344CB8AC3E}">
        <p14:creationId xmlns:p14="http://schemas.microsoft.com/office/powerpoint/2010/main" val="3143098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To a first approximation, older APIs use to handle all the tricky scenarios for you. They could often provide the illusion of sequential execution, despite the fact that your GPU is an asynchronous, massively parallel processor.</a:t>
            </a:r>
          </a:p>
          <a:p>
            <a:r>
              <a:rPr lang="en-US" altLang="en-US" smtClean="0">
                <a:ea typeface="ＭＳ Ｐゴシック" panose="020B0600070205080204" pitchFamily="34" charset="-128"/>
              </a:rPr>
              <a:t>If your CPU code needs to access memory the GPU is using, the driver will wait as needed, or allocate a fresh “version” of the buffer for you to write to.</a:t>
            </a:r>
          </a:p>
          <a:p>
            <a:r>
              <a:rPr lang="en-US" altLang="en-US" smtClean="0">
                <a:ea typeface="ＭＳ Ｐゴシック" panose="020B0600070205080204" pitchFamily="34" charset="-128"/>
              </a:rPr>
              <a:t>If you switch from using an image as a color target to using it as a texture, you never worry about the read-after-write hazard, or cache coherency.</a:t>
            </a:r>
          </a:p>
          <a:p>
            <a:r>
              <a:rPr lang="en-US" altLang="en-US" smtClean="0">
                <a:ea typeface="ＭＳ Ｐゴシック" panose="020B0600070205080204" pitchFamily="34" charset="-128"/>
              </a:rPr>
              <a:t>If you allocate more textures than fit in GPU memory at once, your driver makes it Just Work by making decisions about what to page in/out as needed.</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4E2E990-9FA4-43E7-ABCB-2B0C6CFA80CA}" type="slidenum">
              <a:rPr lang="en-US" altLang="en-US"/>
              <a:pPr eaLnBrk="1" hangingPunct="1">
                <a:spcBef>
                  <a:spcPct val="0"/>
                </a:spcBef>
              </a:pPr>
              <a:t>50</a:t>
            </a:fld>
            <a:endParaRPr lang="en-US" altLang="en-US"/>
          </a:p>
        </p:txBody>
      </p:sp>
    </p:spTree>
    <p:extLst>
      <p:ext uri="{BB962C8B-B14F-4D97-AF65-F5344CB8AC3E}">
        <p14:creationId xmlns:p14="http://schemas.microsoft.com/office/powerpoint/2010/main" val="5159777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With the new APIs, all of this becomes your responsibility.</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764BD37-6A7A-4889-8DD4-6DB4381AFC12}" type="slidenum">
              <a:rPr lang="en-US" altLang="en-US"/>
              <a:pPr eaLnBrk="1" hangingPunct="1">
                <a:spcBef>
                  <a:spcPct val="0"/>
                </a:spcBef>
              </a:pPr>
              <a:t>51</a:t>
            </a:fld>
            <a:endParaRPr lang="en-US" altLang="en-US"/>
          </a:p>
        </p:txBody>
      </p:sp>
    </p:spTree>
    <p:extLst>
      <p:ext uri="{BB962C8B-B14F-4D97-AF65-F5344CB8AC3E}">
        <p14:creationId xmlns:p14="http://schemas.microsoft.com/office/powerpoint/2010/main" val="40278414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When your CPU code needs to read or write some memory that the GPU might be using, you need to synchronize it yourself, using explicit fences/events.</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There is no equivalent of the “map discard” you might have used before. That operation is convenient, but it requires the driver to do memory allocation and deallocation on your behalf, which can make for unpredictable performance.</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9BF0956-02EF-48E8-818B-37867C6EAFFF}" type="slidenum">
              <a:rPr lang="en-US" altLang="en-US"/>
              <a:pPr eaLnBrk="1" hangingPunct="1">
                <a:spcBef>
                  <a:spcPct val="0"/>
                </a:spcBef>
              </a:pPr>
              <a:t>52</a:t>
            </a:fld>
            <a:endParaRPr lang="en-US" altLang="en-US"/>
          </a:p>
        </p:txBody>
      </p:sp>
    </p:spTree>
    <p:extLst>
      <p:ext uri="{BB962C8B-B14F-4D97-AF65-F5344CB8AC3E}">
        <p14:creationId xmlns:p14="http://schemas.microsoft.com/office/powerpoint/2010/main" val="25905525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The same basic logic applies to deleting an object like a buffer or texture; don’t do it while the GPU is using it.</a:t>
            </a:r>
          </a:p>
          <a:p>
            <a:r>
              <a:rPr lang="en-US" altLang="en-US" smtClean="0">
                <a:ea typeface="ＭＳ Ｐゴシック" panose="020B0600070205080204" pitchFamily="34" charset="-128"/>
              </a:rPr>
              <a:t>This might sound like a lot of busy work, but it turns out that some very simple strategies let most apps manage this very easily, with much lower overhead than a general-purpose driver might be able to achieve.</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AFB898E-654C-45D4-8670-05EFE3C87B45}" type="slidenum">
              <a:rPr lang="en-US" altLang="en-US"/>
              <a:pPr eaLnBrk="1" hangingPunct="1">
                <a:spcBef>
                  <a:spcPct val="0"/>
                </a:spcBef>
              </a:pPr>
              <a:t>53</a:t>
            </a:fld>
            <a:endParaRPr lang="en-US" altLang="en-US"/>
          </a:p>
        </p:txBody>
      </p:sp>
    </p:spTree>
    <p:extLst>
      <p:ext uri="{BB962C8B-B14F-4D97-AF65-F5344CB8AC3E}">
        <p14:creationId xmlns:p14="http://schemas.microsoft.com/office/powerpoint/2010/main" val="229162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The trickiest topic here is probably the idea of resource transitions. In the most basic case, imagine you’ve been rendering to an image, and now want to use it as a texture.</a:t>
            </a:r>
          </a:p>
          <a:p>
            <a:r>
              <a:rPr lang="en-US" altLang="en-US" smtClean="0">
                <a:ea typeface="ＭＳ Ｐゴシック" panose="020B0600070205080204" pitchFamily="34" charset="-128"/>
              </a:rPr>
              <a:t>To make that scenario work, your driver may need to do (and I’m using a technical term here) “stuff”.</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It might need to insert a barrier into the execution stream, so shaders don’t start reading the texture before all the writes to it are complete. It may need to flush some non-coherent caches. If there is framebuffer compression, it may need to decompress things for texturing.</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7B68FDE-9563-43EE-BF38-1542972925FD}" type="slidenum">
              <a:rPr lang="en-US" altLang="en-US"/>
              <a:pPr eaLnBrk="1" hangingPunct="1">
                <a:spcBef>
                  <a:spcPct val="0"/>
                </a:spcBef>
              </a:pPr>
              <a:t>54</a:t>
            </a:fld>
            <a:endParaRPr lang="en-US" altLang="en-US"/>
          </a:p>
        </p:txBody>
      </p:sp>
    </p:spTree>
    <p:extLst>
      <p:ext uri="{BB962C8B-B14F-4D97-AF65-F5344CB8AC3E}">
        <p14:creationId xmlns:p14="http://schemas.microsoft.com/office/powerpoint/2010/main" val="12113861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Rather than make your app manage all of those details, the new APIs use a fairly easy conceptual model in which every resource can be in one state at a time.</a:t>
            </a:r>
          </a:p>
          <a:p>
            <a:r>
              <a:rPr lang="en-US" altLang="en-US" smtClean="0">
                <a:ea typeface="ＭＳ Ｐゴシック" panose="020B0600070205080204" pitchFamily="34" charset="-128"/>
              </a:rPr>
              <a:t>It could be in the “I am texture-able” state or the “I am render-able” state, for example.</a:t>
            </a:r>
          </a:p>
          <a:p>
            <a:r>
              <a:rPr lang="en-US" altLang="en-US" smtClean="0">
                <a:ea typeface="ＭＳ Ｐゴシック" panose="020B0600070205080204" pitchFamily="34" charset="-128"/>
              </a:rPr>
              <a:t>Switching from one state to another is an explicit command, and so your app gives the driver an explicit time and place to do the “stuff” it needs to. This means you can potentially schedule that “stuff” for the places where it will have the least impact on your overall performance profile.</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In order to make this hold together, it is important that attempting to use a resource while it is in an incompatible state is an error. You’ll probably get undefined results in reslease builds, but hopefully your API comes with debug tools that can help you catch this kind of issue.</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39B5E42-A76A-4583-B958-72816CB6258F}" type="slidenum">
              <a:rPr lang="en-US" altLang="en-US"/>
              <a:pPr eaLnBrk="1" hangingPunct="1">
                <a:spcBef>
                  <a:spcPct val="0"/>
                </a:spcBef>
              </a:pPr>
              <a:t>55</a:t>
            </a:fld>
            <a:endParaRPr lang="en-US" altLang="en-US"/>
          </a:p>
        </p:txBody>
      </p:sp>
    </p:spTree>
    <p:extLst>
      <p:ext uri="{BB962C8B-B14F-4D97-AF65-F5344CB8AC3E}">
        <p14:creationId xmlns:p14="http://schemas.microsoft.com/office/powerpoint/2010/main" val="1140714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talking about the predictability and stability of a driver, what I mean is that when your app submits a draw call, or maps a buffer for writing, your driver may respond to that by just-in-time compiling </a:t>
            </a:r>
            <a:r>
              <a:rPr lang="en-US" baseline="0" dirty="0" err="1" smtClean="0"/>
              <a:t>shader</a:t>
            </a:r>
            <a:r>
              <a:rPr lang="en-US" baseline="0" dirty="0" smtClean="0"/>
              <a:t> code, inserting fences or flushing caches to avoid hazards, and it might even go off and allocate memory. All of those mean two calls to the same API function might take very different amounts of time (even across frames), which makes it tricky to get consistent frame times.</a:t>
            </a:r>
            <a:endParaRPr lang="en-US" dirty="0"/>
          </a:p>
        </p:txBody>
      </p:sp>
      <p:sp>
        <p:nvSpPr>
          <p:cNvPr id="4" name="Slide Number Placeholder 3"/>
          <p:cNvSpPr>
            <a:spLocks noGrp="1"/>
          </p:cNvSpPr>
          <p:nvPr>
            <p:ph type="sldNum" sz="quarter" idx="10"/>
          </p:nvPr>
        </p:nvSpPr>
        <p:spPr/>
        <p:txBody>
          <a:bodyPr/>
          <a:lstStyle/>
          <a:p>
            <a:fld id="{BC203007-4BBC-4FCF-ADB6-D561E97B32E7}" type="slidenum">
              <a:rPr lang="en-US" altLang="en-US" smtClean="0"/>
              <a:pPr/>
              <a:t>6</a:t>
            </a:fld>
            <a:endParaRPr lang="en-US" altLang="en-US"/>
          </a:p>
        </p:txBody>
      </p:sp>
    </p:spTree>
    <p:extLst>
      <p:ext uri="{BB962C8B-B14F-4D97-AF65-F5344CB8AC3E}">
        <p14:creationId xmlns:p14="http://schemas.microsoft.com/office/powerpoint/2010/main" val="36228430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Looking back at all the things we’ve covered, the important thing to take away is that these new APIs involve some trade-offs compared to the older generation.</a:t>
            </a:r>
          </a:p>
          <a:p>
            <a:r>
              <a:rPr lang="en-US" altLang="en-US" smtClean="0">
                <a:ea typeface="ＭＳ Ｐゴシック" panose="020B0600070205080204" pitchFamily="34" charset="-128"/>
              </a:rPr>
              <a:t>You get a lot more control over what happens on the CPU side, and hopefully get more predictable performance out of the driver.</a:t>
            </a:r>
          </a:p>
          <a:p>
            <a:r>
              <a:rPr lang="en-US" altLang="en-US" smtClean="0">
                <a:ea typeface="ＭＳ Ｐゴシック" panose="020B0600070205080204" pitchFamily="34" charset="-128"/>
              </a:rPr>
              <a:t>On the flip side, though, you are also responsible for a lot of tasks that the driver used to do on your behalf.</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98091A9-9AB1-4F8E-A4B1-C2EB0BA77786}" type="slidenum">
              <a:rPr lang="en-US" altLang="en-US"/>
              <a:pPr eaLnBrk="1" hangingPunct="1">
                <a:spcBef>
                  <a:spcPct val="0"/>
                </a:spcBef>
              </a:pPr>
              <a:t>57</a:t>
            </a:fld>
            <a:endParaRPr lang="en-US" altLang="en-US"/>
          </a:p>
        </p:txBody>
      </p:sp>
    </p:spTree>
    <p:extLst>
      <p:ext uri="{BB962C8B-B14F-4D97-AF65-F5344CB8AC3E}">
        <p14:creationId xmlns:p14="http://schemas.microsoft.com/office/powerpoint/2010/main" val="28759158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Whether or not these trade-offs are worth it for you is something you’ll need to decide.</a:t>
            </a:r>
          </a:p>
          <a:p>
            <a:r>
              <a:rPr lang="en-US" altLang="en-US" smtClean="0">
                <a:ea typeface="ＭＳ Ｐゴシック" panose="020B0600070205080204" pitchFamily="34" charset="-128"/>
              </a:rPr>
              <a:t>The rest of the speakers today can share their own experiences, though, and they may help convince you by showing you the benefits they’ve seen, or the strategies they use to make things easier.</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7769B1F-18E3-4001-87AB-117F5DEA0C21}" type="slidenum">
              <a:rPr lang="en-US" altLang="en-US"/>
              <a:pPr eaLnBrk="1" hangingPunct="1">
                <a:spcBef>
                  <a:spcPct val="0"/>
                </a:spcBef>
              </a:pPr>
              <a:t>58</a:t>
            </a:fld>
            <a:endParaRPr lang="en-US" altLang="en-US"/>
          </a:p>
        </p:txBody>
      </p:sp>
    </p:spTree>
    <p:extLst>
      <p:ext uri="{BB962C8B-B14F-4D97-AF65-F5344CB8AC3E}">
        <p14:creationId xmlns:p14="http://schemas.microsoft.com/office/powerpoint/2010/main" val="99252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contrast to this kind of driver behavior on PC, modern</a:t>
            </a:r>
            <a:r>
              <a:rPr lang="en-US" baseline="0" dirty="0" smtClean="0"/>
              <a:t> console graphics APIs give applications much greater control over these operations: when compiler occur, when synchronization takes place, and when memory gets allocated.</a:t>
            </a:r>
          </a:p>
          <a:p>
            <a:endParaRPr lang="en-US" baseline="0" dirty="0" smtClean="0"/>
          </a:p>
          <a:p>
            <a:r>
              <a:rPr lang="en-US" baseline="0" dirty="0" smtClean="0"/>
              <a:t>Developers who get a taste of this kind of API tend to like it, and they’ve been very vocal about it. That largely explains how we got to where we are today.</a:t>
            </a:r>
            <a:endParaRPr lang="en-US" dirty="0"/>
          </a:p>
        </p:txBody>
      </p:sp>
      <p:sp>
        <p:nvSpPr>
          <p:cNvPr id="4" name="Slide Number Placeholder 3"/>
          <p:cNvSpPr>
            <a:spLocks noGrp="1"/>
          </p:cNvSpPr>
          <p:nvPr>
            <p:ph type="sldNum" sz="quarter" idx="10"/>
          </p:nvPr>
        </p:nvSpPr>
        <p:spPr/>
        <p:txBody>
          <a:bodyPr/>
          <a:lstStyle/>
          <a:p>
            <a:fld id="{BC203007-4BBC-4FCF-ADB6-D561E97B32E7}" type="slidenum">
              <a:rPr lang="en-US" altLang="en-US" smtClean="0"/>
              <a:pPr/>
              <a:t>7</a:t>
            </a:fld>
            <a:endParaRPr lang="en-US" altLang="en-US"/>
          </a:p>
        </p:txBody>
      </p:sp>
    </p:spTree>
    <p:extLst>
      <p:ext uri="{BB962C8B-B14F-4D97-AF65-F5344CB8AC3E}">
        <p14:creationId xmlns:p14="http://schemas.microsoft.com/office/powerpoint/2010/main" val="343133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T</a:t>
            </a:r>
            <a:r>
              <a:rPr lang="en-US" altLang="en-US" baseline="0" dirty="0" smtClean="0">
                <a:ea typeface="ＭＳ Ｐゴシック" panose="020B0600070205080204" pitchFamily="34" charset="-128"/>
              </a:rPr>
              <a:t>he goal of this talk is to help bootstrap those of you who might not have used a console-style API before.</a:t>
            </a:r>
          </a:p>
          <a:p>
            <a:r>
              <a:rPr lang="en-US" altLang="en-US" baseline="0" dirty="0" smtClean="0">
                <a:ea typeface="ＭＳ Ｐゴシック" panose="020B0600070205080204" pitchFamily="34" charset="-128"/>
              </a:rPr>
              <a:t>Luckily, if you stand far enough away and squint hard enough, these </a:t>
            </a:r>
            <a:r>
              <a:rPr lang="en-US" altLang="en-US" dirty="0" smtClean="0">
                <a:ea typeface="ＭＳ Ｐゴシック" panose="020B0600070205080204" pitchFamily="34" charset="-128"/>
              </a:rPr>
              <a:t>APIs start to look very similar, and</a:t>
            </a:r>
            <a:r>
              <a:rPr lang="en-US" altLang="en-US" baseline="0" dirty="0" smtClean="0">
                <a:ea typeface="ＭＳ Ｐゴシック" panose="020B0600070205080204" pitchFamily="34" charset="-128"/>
              </a:rPr>
              <a:t> I’m going to try to stay at that high level.</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I’m going to try to give you all a mental model and some terminology that can apply across the new APIs.</a:t>
            </a:r>
          </a:p>
          <a:p>
            <a:r>
              <a:rPr lang="en-US" altLang="en-US" dirty="0" smtClean="0">
                <a:ea typeface="ＭＳ Ｐゴシック" panose="020B0600070205080204" pitchFamily="34" charset="-128"/>
              </a:rPr>
              <a:t>I’ll do my best to hand-wave the smaller</a:t>
            </a:r>
            <a:r>
              <a:rPr lang="en-US" altLang="en-US" baseline="0" dirty="0" smtClean="0">
                <a:ea typeface="ＭＳ Ｐゴシック" panose="020B0600070205080204" pitchFamily="34" charset="-128"/>
              </a:rPr>
              <a:t> differences, and let the other speakers clarify or correct when I end up bending the truth.</a:t>
            </a:r>
            <a:endParaRPr lang="en-US" altLang="en-US" dirty="0" smtClean="0">
              <a:ea typeface="ＭＳ Ｐゴシック" panose="020B0600070205080204"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0EEA834-8CD3-40D8-AF43-C7B2F5D37A32}"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128724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Okay, with all that out of the way, I have four big things I’d like to talk to you about.</a:t>
            </a:r>
          </a:p>
          <a:p>
            <a:r>
              <a:rPr lang="en-US" altLang="en-US" smtClean="0">
                <a:ea typeface="ＭＳ Ｐゴシック" panose="020B0600070205080204" pitchFamily="34" charset="-128"/>
              </a:rPr>
              <a:t>On the right side of this slide I’ve tried to make a graphic that shows which topics pertain to which APIs.</a:t>
            </a:r>
          </a:p>
          <a:p>
            <a:r>
              <a:rPr lang="en-US" altLang="en-US" smtClean="0">
                <a:ea typeface="ＭＳ Ｐゴシック" panose="020B0600070205080204" pitchFamily="34" charset="-128"/>
              </a:rPr>
              <a:t>We’ll start with the stuff that applies to all the new APIs: command buffers and pipeline state objects.</a:t>
            </a:r>
          </a:p>
          <a:p>
            <a:r>
              <a:rPr lang="en-US" altLang="en-US" smtClean="0">
                <a:ea typeface="ＭＳ Ｐゴシック" panose="020B0600070205080204" pitchFamily="34" charset="-128"/>
              </a:rPr>
              <a:t>Then we’ll move on to some stuff that applies mostly to D3D12 and Vulkan: resourcing binding model and synchronization for hazards and lifetime issues.</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85F0D98-09EE-4A32-9B62-191B18A07831}"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295506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a:t>
            </a:r>
            <a:r>
              <a:rPr lang="en-US" baseline="0" dirty="0" smtClean="0"/>
              <a:t> with command buffers, which are really the most important building block for these APIs.</a:t>
            </a:r>
            <a:endParaRPr lang="en-US" dirty="0"/>
          </a:p>
        </p:txBody>
      </p:sp>
      <p:sp>
        <p:nvSpPr>
          <p:cNvPr id="4" name="Slide Number Placeholder 3"/>
          <p:cNvSpPr>
            <a:spLocks noGrp="1"/>
          </p:cNvSpPr>
          <p:nvPr>
            <p:ph type="sldNum" sz="quarter" idx="10"/>
          </p:nvPr>
        </p:nvSpPr>
        <p:spPr/>
        <p:txBody>
          <a:bodyPr/>
          <a:lstStyle/>
          <a:p>
            <a:fld id="{BC203007-4BBC-4FCF-ADB6-D561E97B32E7}" type="slidenum">
              <a:rPr lang="en-US" altLang="en-US" smtClean="0"/>
              <a:pPr/>
              <a:t>10</a:t>
            </a:fld>
            <a:endParaRPr lang="en-US" altLang="en-US"/>
          </a:p>
        </p:txBody>
      </p:sp>
    </p:spTree>
    <p:extLst>
      <p:ext uri="{BB962C8B-B14F-4D97-AF65-F5344CB8AC3E}">
        <p14:creationId xmlns:p14="http://schemas.microsoft.com/office/powerpoint/2010/main" val="36473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A298C69-E7B3-438B-8410-EC78021A4C21}" type="datetime1">
              <a:rPr lang="en-US" altLang="en-US"/>
              <a:pPr>
                <a:defRPr/>
              </a:pPr>
              <a:t>8/10/2015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6F959E-F3FB-4625-A426-9A5F0CA73325}" type="slidenum">
              <a:rPr lang="en-US" altLang="en-US"/>
              <a:pPr/>
              <a:t>‹#›</a:t>
            </a:fld>
            <a:endParaRPr lang="en-US" altLang="en-US"/>
          </a:p>
        </p:txBody>
      </p:sp>
    </p:spTree>
    <p:extLst>
      <p:ext uri="{BB962C8B-B14F-4D97-AF65-F5344CB8AC3E}">
        <p14:creationId xmlns:p14="http://schemas.microsoft.com/office/powerpoint/2010/main" val="245435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132F30-C970-4022-8C29-97C1BA58C35F}" type="datetime1">
              <a:rPr lang="en-US" altLang="en-US"/>
              <a:pPr>
                <a:defRPr/>
              </a:pPr>
              <a:t>8/10/2015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E92332C-538E-4D2F-8ADD-F258AB07CAD4}" type="slidenum">
              <a:rPr lang="en-US" altLang="en-US"/>
              <a:pPr/>
              <a:t>‹#›</a:t>
            </a:fld>
            <a:endParaRPr lang="en-US" altLang="en-US"/>
          </a:p>
        </p:txBody>
      </p:sp>
    </p:spTree>
    <p:extLst>
      <p:ext uri="{BB962C8B-B14F-4D97-AF65-F5344CB8AC3E}">
        <p14:creationId xmlns:p14="http://schemas.microsoft.com/office/powerpoint/2010/main" val="36756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F52847-AC15-4F81-B2E7-3FD2CF45BB1A}" type="datetime1">
              <a:rPr lang="en-US" altLang="en-US"/>
              <a:pPr>
                <a:defRPr/>
              </a:pPr>
              <a:t>8/10/2015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DC25EB-9949-423D-B814-9038BDD4F0BF}" type="slidenum">
              <a:rPr lang="en-US" altLang="en-US"/>
              <a:pPr/>
              <a:t>‹#›</a:t>
            </a:fld>
            <a:endParaRPr lang="en-US" altLang="en-US"/>
          </a:p>
        </p:txBody>
      </p:sp>
    </p:spTree>
    <p:extLst>
      <p:ext uri="{BB962C8B-B14F-4D97-AF65-F5344CB8AC3E}">
        <p14:creationId xmlns:p14="http://schemas.microsoft.com/office/powerpoint/2010/main" val="346701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C71FC9-CA98-42C8-BEA1-A8E6C2E67E55}" type="datetime1">
              <a:rPr lang="en-US" altLang="en-US"/>
              <a:pPr>
                <a:defRPr/>
              </a:pPr>
              <a:t>8/10/2015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E451EBF-C5B0-4AE6-9192-4866685BD9B9}" type="slidenum">
              <a:rPr lang="en-US" altLang="en-US"/>
              <a:pPr/>
              <a:t>‹#›</a:t>
            </a:fld>
            <a:endParaRPr lang="en-US" altLang="en-US"/>
          </a:p>
        </p:txBody>
      </p:sp>
    </p:spTree>
    <p:extLst>
      <p:ext uri="{BB962C8B-B14F-4D97-AF65-F5344CB8AC3E}">
        <p14:creationId xmlns:p14="http://schemas.microsoft.com/office/powerpoint/2010/main" val="257167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4C3B0D-5EFA-4A9A-BB8D-913AC14DB2A5}" type="datetime1">
              <a:rPr lang="en-US" altLang="en-US"/>
              <a:pPr>
                <a:defRPr/>
              </a:pPr>
              <a:t>8/10/2015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A954CB-1B89-4E9B-AF09-0B79C25521E5}" type="slidenum">
              <a:rPr lang="en-US" altLang="en-US"/>
              <a:pPr/>
              <a:t>‹#›</a:t>
            </a:fld>
            <a:endParaRPr lang="en-US" altLang="en-US"/>
          </a:p>
        </p:txBody>
      </p:sp>
    </p:spTree>
    <p:extLst>
      <p:ext uri="{BB962C8B-B14F-4D97-AF65-F5344CB8AC3E}">
        <p14:creationId xmlns:p14="http://schemas.microsoft.com/office/powerpoint/2010/main" val="191315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5E7F6E-BB4C-4701-AEE2-8639A9AF7A47}" type="datetime1">
              <a:rPr lang="en-US" altLang="en-US"/>
              <a:pPr>
                <a:defRPr/>
              </a:pPr>
              <a:t>8/10/2015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A37437A-0C8E-47ED-B2D3-0C0CB01F4217}" type="slidenum">
              <a:rPr lang="en-US" altLang="en-US"/>
              <a:pPr/>
              <a:t>‹#›</a:t>
            </a:fld>
            <a:endParaRPr lang="en-US" altLang="en-US"/>
          </a:p>
        </p:txBody>
      </p:sp>
    </p:spTree>
    <p:extLst>
      <p:ext uri="{BB962C8B-B14F-4D97-AF65-F5344CB8AC3E}">
        <p14:creationId xmlns:p14="http://schemas.microsoft.com/office/powerpoint/2010/main" val="207494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D844BE-7688-4CD1-AFEB-34C994E73551}" type="datetime1">
              <a:rPr lang="en-US" altLang="en-US"/>
              <a:pPr>
                <a:defRPr/>
              </a:pPr>
              <a:t>8/10/2015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1CC840E-C3B5-4483-A86B-345A96A6B5B3}" type="slidenum">
              <a:rPr lang="en-US" altLang="en-US"/>
              <a:pPr/>
              <a:t>‹#›</a:t>
            </a:fld>
            <a:endParaRPr lang="en-US" altLang="en-US"/>
          </a:p>
        </p:txBody>
      </p:sp>
    </p:spTree>
    <p:extLst>
      <p:ext uri="{BB962C8B-B14F-4D97-AF65-F5344CB8AC3E}">
        <p14:creationId xmlns:p14="http://schemas.microsoft.com/office/powerpoint/2010/main" val="216005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FE73181-49D0-4572-BAD6-44940BD4889C}" type="datetime1">
              <a:rPr lang="en-US" altLang="en-US"/>
              <a:pPr>
                <a:defRPr/>
              </a:pPr>
              <a:t>8/10/2015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B1CA8D6-51CE-42BA-A3B9-65121D10263A}" type="slidenum">
              <a:rPr lang="en-US" altLang="en-US"/>
              <a:pPr/>
              <a:t>‹#›</a:t>
            </a:fld>
            <a:endParaRPr lang="en-US" altLang="en-US"/>
          </a:p>
        </p:txBody>
      </p:sp>
    </p:spTree>
    <p:extLst>
      <p:ext uri="{BB962C8B-B14F-4D97-AF65-F5344CB8AC3E}">
        <p14:creationId xmlns:p14="http://schemas.microsoft.com/office/powerpoint/2010/main" val="203055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75CAB2-38F1-4A16-A239-1D075417E2CB}" type="datetime1">
              <a:rPr lang="en-US" altLang="en-US"/>
              <a:pPr>
                <a:defRPr/>
              </a:pPr>
              <a:t>8/10/2015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9AD9D30-02BA-4937-A0FF-EC825D52509A}" type="slidenum">
              <a:rPr lang="en-US" altLang="en-US"/>
              <a:pPr/>
              <a:t>‹#›</a:t>
            </a:fld>
            <a:endParaRPr lang="en-US" altLang="en-US"/>
          </a:p>
        </p:txBody>
      </p:sp>
    </p:spTree>
    <p:extLst>
      <p:ext uri="{BB962C8B-B14F-4D97-AF65-F5344CB8AC3E}">
        <p14:creationId xmlns:p14="http://schemas.microsoft.com/office/powerpoint/2010/main" val="275468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375D48-347F-4A90-BB70-A2336D88DDD0}" type="datetime1">
              <a:rPr lang="en-US" altLang="en-US"/>
              <a:pPr>
                <a:defRPr/>
              </a:pPr>
              <a:t>8/10/2015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1EA94E2-A1D8-4B4C-AD88-B226532CD792}" type="slidenum">
              <a:rPr lang="en-US" altLang="en-US"/>
              <a:pPr/>
              <a:t>‹#›</a:t>
            </a:fld>
            <a:endParaRPr lang="en-US" altLang="en-US"/>
          </a:p>
        </p:txBody>
      </p:sp>
    </p:spTree>
    <p:extLst>
      <p:ext uri="{BB962C8B-B14F-4D97-AF65-F5344CB8AC3E}">
        <p14:creationId xmlns:p14="http://schemas.microsoft.com/office/powerpoint/2010/main" val="309682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168E3B-BAEA-45F9-AD93-D1CDFE29381B}" type="datetime1">
              <a:rPr lang="en-US" altLang="en-US"/>
              <a:pPr>
                <a:defRPr/>
              </a:pPr>
              <a:t>8/10/2015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0E81B2D-80A0-4590-8D32-10BF141D363F}" type="slidenum">
              <a:rPr lang="en-US" altLang="en-US"/>
              <a:pPr/>
              <a:t>‹#›</a:t>
            </a:fld>
            <a:endParaRPr lang="en-US" altLang="en-US"/>
          </a:p>
        </p:txBody>
      </p:sp>
    </p:spTree>
    <p:extLst>
      <p:ext uri="{BB962C8B-B14F-4D97-AF65-F5344CB8AC3E}">
        <p14:creationId xmlns:p14="http://schemas.microsoft.com/office/powerpoint/2010/main" val="412995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C75A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Arial" charset="0"/>
                <a:ea typeface="ＭＳ Ｐゴシック" pitchFamily="8" charset="-128"/>
              </a:defRPr>
            </a:lvl1pPr>
          </a:lstStyle>
          <a:p>
            <a:pPr>
              <a:defRPr/>
            </a:pPr>
            <a:fld id="{8F5CE552-0F8A-486F-8D08-90769C81F1C7}" type="datetime1">
              <a:rPr lang="en-US" altLang="en-US"/>
              <a:pPr>
                <a:defRPr/>
              </a:pPr>
              <a:t>8/10/2015</a:t>
            </a:fld>
            <a:endParaRPr lang="en-US" alt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6A6C1"/>
                </a:solidFill>
              </a:defRPr>
            </a:lvl1pPr>
          </a:lstStyle>
          <a:p>
            <a:fld id="{A890E497-6D32-496E-8EB9-9C47CB6E8FA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bg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bg1"/>
          </a:solidFill>
          <a:latin typeface="Franklin Gothic Demi Cond" pitchFamily="34"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bg1"/>
          </a:solidFill>
          <a:latin typeface="Franklin Gothic Demi Cond" pitchFamily="34"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bg1"/>
          </a:solidFill>
          <a:latin typeface="Franklin Gothic Demi Cond" pitchFamily="34"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bg1"/>
          </a:solidFill>
          <a:latin typeface="Franklin Gothic Demi Cond" pitchFamily="34"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bg1"/>
          </a:solidFill>
          <a:latin typeface="Arial"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S15_main.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722313" y="3305175"/>
            <a:ext cx="7772400" cy="1022350"/>
          </a:xfrm>
        </p:spPr>
        <p:txBody>
          <a:bodyPr/>
          <a:lstStyle/>
          <a:p>
            <a:r>
              <a:rPr lang="en-US" altLang="en-US" smtClean="0">
                <a:ea typeface="ＭＳ Ｐゴシック" panose="020B0600070205080204" pitchFamily="34" charset="-128"/>
              </a:rPr>
              <a:t>Command Buffers</a:t>
            </a:r>
          </a:p>
        </p:txBody>
      </p:sp>
      <p:sp>
        <p:nvSpPr>
          <p:cNvPr id="11267" name="Text Placeholder 4"/>
          <p:cNvSpPr>
            <a:spLocks noGrp="1"/>
          </p:cNvSpPr>
          <p:nvPr>
            <p:ph type="body" idx="1"/>
          </p:nvPr>
        </p:nvSpPr>
        <p:spPr>
          <a:xfrm>
            <a:off x="722313" y="2179638"/>
            <a:ext cx="7772400" cy="1125537"/>
          </a:xfrm>
        </p:spPr>
        <p:txBody>
          <a:bodyPr/>
          <a:lstStyle/>
          <a:p>
            <a:endParaRPr lang="en-US" altLang="en-US" smtClean="0">
              <a:ea typeface="ＭＳ Ｐゴシック" panose="020B0600070205080204" pitchFamily="34" charset="-128"/>
            </a:endParaRPr>
          </a:p>
        </p:txBody>
      </p:sp>
      <p:sp>
        <p:nvSpPr>
          <p:cNvPr id="23" name="TextBox 2"/>
          <p:cNvSpPr txBox="1">
            <a:spLocks noChangeArrowheads="1"/>
          </p:cNvSpPr>
          <p:nvPr/>
        </p:nvSpPr>
        <p:spPr bwMode="auto">
          <a:xfrm>
            <a:off x="7086600" y="4141788"/>
            <a:ext cx="5873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Metal</a:t>
            </a:r>
          </a:p>
        </p:txBody>
      </p:sp>
      <p:sp>
        <p:nvSpPr>
          <p:cNvPr id="24" name="TextBox 23"/>
          <p:cNvSpPr txBox="1">
            <a:spLocks noChangeArrowheads="1"/>
          </p:cNvSpPr>
          <p:nvPr/>
        </p:nvSpPr>
        <p:spPr bwMode="auto">
          <a:xfrm>
            <a:off x="7743825" y="4141788"/>
            <a:ext cx="6492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Vulkan</a:t>
            </a:r>
          </a:p>
        </p:txBody>
      </p:sp>
      <p:sp>
        <p:nvSpPr>
          <p:cNvPr id="25" name="TextBox 12"/>
          <p:cNvSpPr txBox="1">
            <a:spLocks noChangeArrowheads="1"/>
          </p:cNvSpPr>
          <p:nvPr/>
        </p:nvSpPr>
        <p:spPr bwMode="auto">
          <a:xfrm>
            <a:off x="6369050" y="4141788"/>
            <a:ext cx="6619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D3D12</a:t>
            </a:r>
          </a:p>
        </p:txBody>
      </p:sp>
      <p:sp>
        <p:nvSpPr>
          <p:cNvPr id="26" name="Rounded Rectangle 25"/>
          <p:cNvSpPr/>
          <p:nvPr/>
        </p:nvSpPr>
        <p:spPr>
          <a:xfrm>
            <a:off x="7964488" y="1219200"/>
            <a:ext cx="206375" cy="27987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ounded Rectangle 26"/>
          <p:cNvSpPr/>
          <p:nvPr/>
        </p:nvSpPr>
        <p:spPr>
          <a:xfrm>
            <a:off x="7262813" y="1219200"/>
            <a:ext cx="206375" cy="169068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ounded Rectangle 27"/>
          <p:cNvSpPr/>
          <p:nvPr/>
        </p:nvSpPr>
        <p:spPr>
          <a:xfrm>
            <a:off x="6596063" y="1219200"/>
            <a:ext cx="206375" cy="10588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ounded Rectangle 28"/>
          <p:cNvSpPr/>
          <p:nvPr/>
        </p:nvSpPr>
        <p:spPr>
          <a:xfrm>
            <a:off x="6596063" y="2909888"/>
            <a:ext cx="206375" cy="11080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7312025" y="3706813"/>
            <a:ext cx="107950" cy="107950"/>
          </a:xfrm>
          <a:prstGeom prst="ellips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31" name="Rounded Rectangle 30"/>
          <p:cNvSpPr/>
          <p:nvPr/>
        </p:nvSpPr>
        <p:spPr>
          <a:xfrm>
            <a:off x="5975350" y="1314450"/>
            <a:ext cx="2797175" cy="381000"/>
          </a:xfrm>
          <a:prstGeom prst="roundRect">
            <a:avLst>
              <a:gd name="adj" fmla="val 50000"/>
            </a:avLst>
          </a:prstGeom>
          <a:no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Down Arrow 54"/>
          <p:cNvSpPr/>
          <p:nvPr/>
        </p:nvSpPr>
        <p:spPr>
          <a:xfrm rot="17711637">
            <a:off x="4057650" y="119063"/>
            <a:ext cx="673100" cy="5835650"/>
          </a:xfrm>
          <a:prstGeom prst="down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1" name="Title 5"/>
          <p:cNvSpPr>
            <a:spLocks noGrp="1"/>
          </p:cNvSpPr>
          <p:nvPr>
            <p:ph type="title"/>
          </p:nvPr>
        </p:nvSpPr>
        <p:spPr/>
        <p:txBody>
          <a:bodyPr/>
          <a:lstStyle/>
          <a:p>
            <a:r>
              <a:rPr lang="en-US" altLang="en-US" smtClean="0">
                <a:ea typeface="ＭＳ Ｐゴシック" panose="020B0600070205080204" pitchFamily="34" charset="-128"/>
              </a:rPr>
              <a:t>Single-Threaded Submission</a:t>
            </a:r>
          </a:p>
        </p:txBody>
      </p:sp>
      <p:sp>
        <p:nvSpPr>
          <p:cNvPr id="22" name="Rounded Rectangle 21"/>
          <p:cNvSpPr/>
          <p:nvPr/>
        </p:nvSpPr>
        <p:spPr>
          <a:xfrm>
            <a:off x="139700" y="1265238"/>
            <a:ext cx="1406525" cy="50323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9" name="Rounded Rectangle 38"/>
          <p:cNvSpPr/>
          <p:nvPr/>
        </p:nvSpPr>
        <p:spPr>
          <a:xfrm>
            <a:off x="7496175" y="4111625"/>
            <a:ext cx="1533525" cy="503238"/>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GPU Front-End</a:t>
            </a:r>
          </a:p>
        </p:txBody>
      </p:sp>
      <p:sp>
        <p:nvSpPr>
          <p:cNvPr id="37" name="Rounded Rectangle 36"/>
          <p:cNvSpPr/>
          <p:nvPr/>
        </p:nvSpPr>
        <p:spPr>
          <a:xfrm>
            <a:off x="5827713" y="3829050"/>
            <a:ext cx="939800"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0" name="Rounded Rectangle 39"/>
          <p:cNvSpPr/>
          <p:nvPr/>
        </p:nvSpPr>
        <p:spPr>
          <a:xfrm>
            <a:off x="3375025" y="2513013"/>
            <a:ext cx="642938" cy="29686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1" name="Rounded Rectangle 40"/>
          <p:cNvSpPr/>
          <p:nvPr/>
        </p:nvSpPr>
        <p:spPr>
          <a:xfrm>
            <a:off x="1739900" y="1897063"/>
            <a:ext cx="1266825" cy="29686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4" name="Rounded Rectangle 43"/>
          <p:cNvSpPr/>
          <p:nvPr/>
        </p:nvSpPr>
        <p:spPr>
          <a:xfrm>
            <a:off x="1576388" y="2884488"/>
            <a:ext cx="5672137" cy="266700"/>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a:solidFill>
                  <a:schemeClr val="accent6"/>
                </a:solidFill>
                <a:latin typeface="+mj-lt"/>
              </a:rPr>
              <a:t>driver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p:txBody>
          <a:bodyPr/>
          <a:lstStyle/>
          <a:p>
            <a:r>
              <a:rPr lang="en-US" altLang="en-US" smtClean="0">
                <a:ea typeface="ＭＳ Ｐゴシック" panose="020B0600070205080204" pitchFamily="34" charset="-128"/>
              </a:rPr>
              <a:t>Writing to a Command Buffer</a:t>
            </a:r>
          </a:p>
        </p:txBody>
      </p:sp>
      <p:sp>
        <p:nvSpPr>
          <p:cNvPr id="22" name="Rounded Rectangle 21"/>
          <p:cNvSpPr/>
          <p:nvPr/>
        </p:nvSpPr>
        <p:spPr>
          <a:xfrm>
            <a:off x="139700" y="1265238"/>
            <a:ext cx="1406525" cy="50323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9" name="Rounded Rectangle 38"/>
          <p:cNvSpPr/>
          <p:nvPr/>
        </p:nvSpPr>
        <p:spPr>
          <a:xfrm>
            <a:off x="7496175" y="4111625"/>
            <a:ext cx="1533525" cy="503238"/>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GPU Front-End</a:t>
            </a:r>
          </a:p>
        </p:txBody>
      </p:sp>
      <p:sp>
        <p:nvSpPr>
          <p:cNvPr id="38" name="Rounded Rectangle 37"/>
          <p:cNvSpPr/>
          <p:nvPr/>
        </p:nvSpPr>
        <p:spPr>
          <a:xfrm>
            <a:off x="1689100" y="2006600"/>
            <a:ext cx="5426075" cy="39370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6" name="Rectangle 35"/>
          <p:cNvSpPr/>
          <p:nvPr/>
        </p:nvSpPr>
        <p:spPr>
          <a:xfrm>
            <a:off x="4697413" y="2044700"/>
            <a:ext cx="138112"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37" name="Rounded Rectangle 36"/>
          <p:cNvSpPr/>
          <p:nvPr/>
        </p:nvSpPr>
        <p:spPr>
          <a:xfrm>
            <a:off x="1712913" y="2046288"/>
            <a:ext cx="939800" cy="29686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0" name="Rounded Rectangle 39"/>
          <p:cNvSpPr/>
          <p:nvPr/>
        </p:nvSpPr>
        <p:spPr>
          <a:xfrm>
            <a:off x="2732088" y="2046288"/>
            <a:ext cx="642937" cy="29686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1" name="Rounded Rectangle 40"/>
          <p:cNvSpPr/>
          <p:nvPr/>
        </p:nvSpPr>
        <p:spPr>
          <a:xfrm>
            <a:off x="3495675" y="2046288"/>
            <a:ext cx="1266825" cy="29686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4" name="Rounded Rectangle 43"/>
          <p:cNvSpPr/>
          <p:nvPr/>
        </p:nvSpPr>
        <p:spPr>
          <a:xfrm>
            <a:off x="1576388" y="2884488"/>
            <a:ext cx="5672137" cy="266700"/>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a:solidFill>
                  <a:schemeClr val="accent6"/>
                </a:solidFill>
                <a:latin typeface="+mj-lt"/>
              </a:rPr>
              <a:t>driver</a:t>
            </a:r>
          </a:p>
        </p:txBody>
      </p:sp>
      <p:cxnSp>
        <p:nvCxnSpPr>
          <p:cNvPr id="10" name="Elbow Connector 9"/>
          <p:cNvCxnSpPr>
            <a:stCxn id="22" idx="3"/>
            <a:endCxn id="36" idx="0"/>
          </p:cNvCxnSpPr>
          <p:nvPr/>
        </p:nvCxnSpPr>
        <p:spPr>
          <a:xfrm>
            <a:off x="1546225" y="1517650"/>
            <a:ext cx="3221038" cy="527050"/>
          </a:xfrm>
          <a:prstGeom prst="bentConnector2">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3305175" y="2044700"/>
            <a:ext cx="138112"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13" name="Elbow Connector 12"/>
          <p:cNvCxnSpPr>
            <a:stCxn id="22" idx="3"/>
            <a:endCxn id="12" idx="0"/>
          </p:cNvCxnSpPr>
          <p:nvPr/>
        </p:nvCxnSpPr>
        <p:spPr>
          <a:xfrm>
            <a:off x="1546225" y="1516857"/>
            <a:ext cx="1828006" cy="527843"/>
          </a:xfrm>
          <a:prstGeom prst="bentConnector2">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2582863" y="2044700"/>
            <a:ext cx="138112"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15" name="Elbow Connector 14"/>
          <p:cNvCxnSpPr>
            <a:stCxn id="22" idx="3"/>
            <a:endCxn id="14" idx="0"/>
          </p:cNvCxnSpPr>
          <p:nvPr/>
        </p:nvCxnSpPr>
        <p:spPr>
          <a:xfrm>
            <a:off x="1546225" y="1516857"/>
            <a:ext cx="1105694" cy="527843"/>
          </a:xfrm>
          <a:prstGeom prst="bentConnector2">
            <a:avLst/>
          </a:prstGeom>
          <a:ln>
            <a:tailEnd type="arrow"/>
          </a:ln>
          <a:effectLst/>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xit" presetSubtype="0" fill="hold"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xit" presetSubtype="0" fill="hold" nodeType="with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4143375" y="2543175"/>
            <a:ext cx="538163" cy="1031875"/>
          </a:xfrm>
          <a:prstGeom prst="downArrow">
            <a:avLst>
              <a:gd name="adj1" fmla="val 38679"/>
              <a:gd name="adj2" fmla="val 38679"/>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339" name="Title 5"/>
          <p:cNvSpPr>
            <a:spLocks noGrp="1"/>
          </p:cNvSpPr>
          <p:nvPr>
            <p:ph type="title"/>
          </p:nvPr>
        </p:nvSpPr>
        <p:spPr/>
        <p:txBody>
          <a:bodyPr/>
          <a:lstStyle/>
          <a:p>
            <a:r>
              <a:rPr lang="en-US" altLang="en-US" smtClean="0">
                <a:ea typeface="ＭＳ Ｐゴシック" panose="020B0600070205080204" pitchFamily="34" charset="-128"/>
              </a:rPr>
              <a:t>Submitting a Command Buffer</a:t>
            </a:r>
          </a:p>
        </p:txBody>
      </p:sp>
      <p:sp>
        <p:nvSpPr>
          <p:cNvPr id="22" name="Rounded Rectangle 21"/>
          <p:cNvSpPr/>
          <p:nvPr/>
        </p:nvSpPr>
        <p:spPr>
          <a:xfrm>
            <a:off x="139700" y="1265238"/>
            <a:ext cx="1406525" cy="50323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9" name="Rounded Rectangle 38"/>
          <p:cNvSpPr/>
          <p:nvPr/>
        </p:nvSpPr>
        <p:spPr>
          <a:xfrm>
            <a:off x="7496175" y="4111625"/>
            <a:ext cx="1533525" cy="503238"/>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GPU Front-End</a:t>
            </a:r>
          </a:p>
        </p:txBody>
      </p:sp>
      <p:sp>
        <p:nvSpPr>
          <p:cNvPr id="38" name="Rounded Rectangle 37"/>
          <p:cNvSpPr/>
          <p:nvPr/>
        </p:nvSpPr>
        <p:spPr>
          <a:xfrm>
            <a:off x="1689100" y="2006600"/>
            <a:ext cx="5426075" cy="39370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6" name="Rectangle 35"/>
          <p:cNvSpPr/>
          <p:nvPr/>
        </p:nvSpPr>
        <p:spPr>
          <a:xfrm>
            <a:off x="7040563" y="2044700"/>
            <a:ext cx="138112"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37" name="Rounded Rectangle 36"/>
          <p:cNvSpPr/>
          <p:nvPr/>
        </p:nvSpPr>
        <p:spPr>
          <a:xfrm>
            <a:off x="1712913" y="2046288"/>
            <a:ext cx="939800" cy="29686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0" name="Rounded Rectangle 39"/>
          <p:cNvSpPr/>
          <p:nvPr/>
        </p:nvSpPr>
        <p:spPr>
          <a:xfrm>
            <a:off x="2732088" y="2046288"/>
            <a:ext cx="642937" cy="29686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1" name="Rounded Rectangle 40"/>
          <p:cNvSpPr/>
          <p:nvPr/>
        </p:nvSpPr>
        <p:spPr>
          <a:xfrm>
            <a:off x="3495675" y="2046288"/>
            <a:ext cx="1266825" cy="29686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2" name="Rounded Rectangle 41"/>
          <p:cNvSpPr/>
          <p:nvPr/>
        </p:nvSpPr>
        <p:spPr>
          <a:xfrm>
            <a:off x="4826000" y="2046288"/>
            <a:ext cx="930275" cy="29686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3" name="Rounded Rectangle 42"/>
          <p:cNvSpPr/>
          <p:nvPr/>
        </p:nvSpPr>
        <p:spPr>
          <a:xfrm>
            <a:off x="5830888" y="2046288"/>
            <a:ext cx="1190625" cy="29686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4" name="Rounded Rectangle 43"/>
          <p:cNvSpPr/>
          <p:nvPr/>
        </p:nvSpPr>
        <p:spPr>
          <a:xfrm>
            <a:off x="1576388" y="2884488"/>
            <a:ext cx="5672137" cy="266700"/>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a:solidFill>
                  <a:schemeClr val="accent6"/>
                </a:solidFill>
                <a:latin typeface="+mj-lt"/>
              </a:rPr>
              <a:t>driver</a:t>
            </a:r>
          </a:p>
        </p:txBody>
      </p:sp>
      <p:cxnSp>
        <p:nvCxnSpPr>
          <p:cNvPr id="10" name="Elbow Connector 9"/>
          <p:cNvCxnSpPr>
            <a:stCxn id="22" idx="3"/>
            <a:endCxn id="36" idx="0"/>
          </p:cNvCxnSpPr>
          <p:nvPr/>
        </p:nvCxnSpPr>
        <p:spPr>
          <a:xfrm>
            <a:off x="1546225" y="1517650"/>
            <a:ext cx="5564188" cy="527050"/>
          </a:xfrm>
          <a:prstGeom prst="bentConnector2">
            <a:avLst/>
          </a:prstGeom>
          <a:ln>
            <a:tailEnd type="arrow"/>
          </a:ln>
          <a:effectLst/>
        </p:spPr>
        <p:style>
          <a:lnRef idx="2">
            <a:schemeClr val="accent6"/>
          </a:lnRef>
          <a:fillRef idx="0">
            <a:schemeClr val="accent6"/>
          </a:fillRef>
          <a:effectRef idx="1">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714375" y="3576638"/>
            <a:ext cx="6534150" cy="1204912"/>
          </a:xfrm>
          <a:prstGeom prst="roundRect">
            <a:avLst>
              <a:gd name="adj" fmla="val 8396"/>
            </a:avLst>
          </a:prstGeom>
          <a:solidFill>
            <a:schemeClr val="bg2">
              <a:lumMod val="6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defRPr/>
            </a:pPr>
            <a:r>
              <a:rPr lang="en-US" sz="1200" dirty="0">
                <a:solidFill>
                  <a:schemeClr val="accent6"/>
                </a:solidFill>
                <a:latin typeface="+mj-lt"/>
              </a:rPr>
              <a:t>Queue</a:t>
            </a:r>
          </a:p>
        </p:txBody>
      </p:sp>
      <p:sp>
        <p:nvSpPr>
          <p:cNvPr id="3" name="Down Arrow 2"/>
          <p:cNvSpPr/>
          <p:nvPr/>
        </p:nvSpPr>
        <p:spPr>
          <a:xfrm>
            <a:off x="4143375" y="2543175"/>
            <a:ext cx="538163" cy="1031875"/>
          </a:xfrm>
          <a:prstGeom prst="downArrow">
            <a:avLst>
              <a:gd name="adj1" fmla="val 38679"/>
              <a:gd name="adj2" fmla="val 38679"/>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4" name="Title 5"/>
          <p:cNvSpPr>
            <a:spLocks noGrp="1"/>
          </p:cNvSpPr>
          <p:nvPr>
            <p:ph type="title"/>
          </p:nvPr>
        </p:nvSpPr>
        <p:spPr/>
        <p:txBody>
          <a:bodyPr/>
          <a:lstStyle/>
          <a:p>
            <a:r>
              <a:rPr lang="en-US" altLang="en-US" smtClean="0">
                <a:ea typeface="ＭＳ Ｐゴシック" panose="020B0600070205080204" pitchFamily="34" charset="-128"/>
              </a:rPr>
              <a:t>Submitting a Command Buffer</a:t>
            </a:r>
          </a:p>
        </p:txBody>
      </p:sp>
      <p:sp>
        <p:nvSpPr>
          <p:cNvPr id="22" name="Rounded Rectangle 21"/>
          <p:cNvSpPr/>
          <p:nvPr/>
        </p:nvSpPr>
        <p:spPr>
          <a:xfrm>
            <a:off x="139700" y="1265238"/>
            <a:ext cx="1406525" cy="50323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9" name="Rounded Rectangle 38"/>
          <p:cNvSpPr/>
          <p:nvPr/>
        </p:nvSpPr>
        <p:spPr>
          <a:xfrm>
            <a:off x="7496175" y="4111625"/>
            <a:ext cx="1533525" cy="503238"/>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GPU Front-End</a:t>
            </a:r>
          </a:p>
        </p:txBody>
      </p:sp>
      <p:sp>
        <p:nvSpPr>
          <p:cNvPr id="44" name="Rounded Rectangle 43"/>
          <p:cNvSpPr/>
          <p:nvPr/>
        </p:nvSpPr>
        <p:spPr>
          <a:xfrm>
            <a:off x="1576388" y="2884488"/>
            <a:ext cx="5672137" cy="266700"/>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a:solidFill>
                  <a:schemeClr val="accent6"/>
                </a:solidFill>
                <a:latin typeface="+mj-lt"/>
              </a:rPr>
              <a:t>driver</a:t>
            </a:r>
          </a:p>
        </p:txBody>
      </p:sp>
      <p:sp>
        <p:nvSpPr>
          <p:cNvPr id="46" name="Rounded Rectangle 45"/>
          <p:cNvSpPr/>
          <p:nvPr/>
        </p:nvSpPr>
        <p:spPr>
          <a:xfrm>
            <a:off x="1689100" y="3725863"/>
            <a:ext cx="5426075" cy="39370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8" name="Rounded Rectangle 47"/>
          <p:cNvSpPr/>
          <p:nvPr/>
        </p:nvSpPr>
        <p:spPr>
          <a:xfrm>
            <a:off x="1712913" y="3765550"/>
            <a:ext cx="939800"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9" name="Rounded Rectangle 48"/>
          <p:cNvSpPr/>
          <p:nvPr/>
        </p:nvSpPr>
        <p:spPr>
          <a:xfrm>
            <a:off x="2732088" y="3765550"/>
            <a:ext cx="642937"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0" name="Rounded Rectangle 49"/>
          <p:cNvSpPr/>
          <p:nvPr/>
        </p:nvSpPr>
        <p:spPr>
          <a:xfrm>
            <a:off x="3495675" y="3765550"/>
            <a:ext cx="1266825"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1" name="Rounded Rectangle 50"/>
          <p:cNvSpPr/>
          <p:nvPr/>
        </p:nvSpPr>
        <p:spPr>
          <a:xfrm>
            <a:off x="4826000" y="3765550"/>
            <a:ext cx="930275"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2" name="Rounded Rectangle 51"/>
          <p:cNvSpPr/>
          <p:nvPr/>
        </p:nvSpPr>
        <p:spPr>
          <a:xfrm>
            <a:off x="5830888" y="3765550"/>
            <a:ext cx="1190625"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cxnSp>
        <p:nvCxnSpPr>
          <p:cNvPr id="53" name="Elbow Connector 52"/>
          <p:cNvCxnSpPr>
            <a:stCxn id="54" idx="2"/>
            <a:endCxn id="39" idx="1"/>
          </p:cNvCxnSpPr>
          <p:nvPr/>
        </p:nvCxnSpPr>
        <p:spPr>
          <a:xfrm rot="16200000" flipH="1">
            <a:off x="4461669" y="1329531"/>
            <a:ext cx="293688" cy="5775325"/>
          </a:xfrm>
          <a:prstGeom prst="bentConnector2">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54" name="Rectangle 53"/>
          <p:cNvSpPr/>
          <p:nvPr/>
        </p:nvSpPr>
        <p:spPr>
          <a:xfrm>
            <a:off x="1651000" y="3921125"/>
            <a:ext cx="138113"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714375" y="3576638"/>
            <a:ext cx="6534150" cy="1204912"/>
          </a:xfrm>
          <a:prstGeom prst="roundRect">
            <a:avLst>
              <a:gd name="adj" fmla="val 8396"/>
            </a:avLst>
          </a:prstGeom>
          <a:solidFill>
            <a:schemeClr val="bg2">
              <a:lumMod val="6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defRPr/>
            </a:pPr>
            <a:r>
              <a:rPr lang="en-US" sz="1200" dirty="0">
                <a:solidFill>
                  <a:schemeClr val="accent6"/>
                </a:solidFill>
                <a:latin typeface="+mj-lt"/>
              </a:rPr>
              <a:t>Queue</a:t>
            </a:r>
          </a:p>
        </p:txBody>
      </p:sp>
      <p:sp>
        <p:nvSpPr>
          <p:cNvPr id="3" name="Down Arrow 2"/>
          <p:cNvSpPr/>
          <p:nvPr/>
        </p:nvSpPr>
        <p:spPr>
          <a:xfrm>
            <a:off x="4143375" y="2543175"/>
            <a:ext cx="538163" cy="1031875"/>
          </a:xfrm>
          <a:prstGeom prst="downArrow">
            <a:avLst>
              <a:gd name="adj1" fmla="val 38679"/>
              <a:gd name="adj2" fmla="val 38679"/>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388" name="Title 5"/>
          <p:cNvSpPr>
            <a:spLocks noGrp="1"/>
          </p:cNvSpPr>
          <p:nvPr>
            <p:ph type="title"/>
          </p:nvPr>
        </p:nvSpPr>
        <p:spPr/>
        <p:txBody>
          <a:bodyPr/>
          <a:lstStyle/>
          <a:p>
            <a:r>
              <a:rPr lang="en-US" altLang="en-US" smtClean="0">
                <a:ea typeface="ＭＳ Ｐゴシック" panose="020B0600070205080204" pitchFamily="34" charset="-128"/>
              </a:rPr>
              <a:t>Start Writing to a New Buffer</a:t>
            </a:r>
          </a:p>
        </p:txBody>
      </p:sp>
      <p:sp>
        <p:nvSpPr>
          <p:cNvPr id="22" name="Rounded Rectangle 21"/>
          <p:cNvSpPr/>
          <p:nvPr/>
        </p:nvSpPr>
        <p:spPr>
          <a:xfrm>
            <a:off x="139700" y="1265238"/>
            <a:ext cx="1406525" cy="50323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9" name="Rounded Rectangle 38"/>
          <p:cNvSpPr/>
          <p:nvPr/>
        </p:nvSpPr>
        <p:spPr>
          <a:xfrm>
            <a:off x="7496175" y="4111625"/>
            <a:ext cx="1533525" cy="503238"/>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GPU Front-End</a:t>
            </a:r>
          </a:p>
        </p:txBody>
      </p:sp>
      <p:sp>
        <p:nvSpPr>
          <p:cNvPr id="38" name="Rounded Rectangle 37"/>
          <p:cNvSpPr/>
          <p:nvPr/>
        </p:nvSpPr>
        <p:spPr>
          <a:xfrm>
            <a:off x="1689100" y="2006600"/>
            <a:ext cx="5426075" cy="39370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6" name="Rectangle 35"/>
          <p:cNvSpPr/>
          <p:nvPr/>
        </p:nvSpPr>
        <p:spPr>
          <a:xfrm>
            <a:off x="1649413" y="2044700"/>
            <a:ext cx="138112"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44" name="Rounded Rectangle 43"/>
          <p:cNvSpPr/>
          <p:nvPr/>
        </p:nvSpPr>
        <p:spPr>
          <a:xfrm>
            <a:off x="1576388" y="2884488"/>
            <a:ext cx="5672137" cy="266700"/>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a:solidFill>
                  <a:schemeClr val="accent6"/>
                </a:solidFill>
                <a:latin typeface="+mj-lt"/>
              </a:rPr>
              <a:t>driver</a:t>
            </a:r>
          </a:p>
        </p:txBody>
      </p:sp>
      <p:sp>
        <p:nvSpPr>
          <p:cNvPr id="46" name="Rounded Rectangle 45"/>
          <p:cNvSpPr/>
          <p:nvPr/>
        </p:nvSpPr>
        <p:spPr>
          <a:xfrm>
            <a:off x="1689100" y="3725863"/>
            <a:ext cx="5426075" cy="39370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8" name="Rounded Rectangle 47"/>
          <p:cNvSpPr/>
          <p:nvPr/>
        </p:nvSpPr>
        <p:spPr>
          <a:xfrm>
            <a:off x="1712913" y="3765550"/>
            <a:ext cx="939800"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9" name="Rounded Rectangle 48"/>
          <p:cNvSpPr/>
          <p:nvPr/>
        </p:nvSpPr>
        <p:spPr>
          <a:xfrm>
            <a:off x="2732088" y="3765550"/>
            <a:ext cx="642937"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0" name="Rounded Rectangle 49"/>
          <p:cNvSpPr/>
          <p:nvPr/>
        </p:nvSpPr>
        <p:spPr>
          <a:xfrm>
            <a:off x="3495675" y="3765550"/>
            <a:ext cx="1266825"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1" name="Rounded Rectangle 50"/>
          <p:cNvSpPr/>
          <p:nvPr/>
        </p:nvSpPr>
        <p:spPr>
          <a:xfrm>
            <a:off x="4826000" y="3765550"/>
            <a:ext cx="930275"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2" name="Rounded Rectangle 51"/>
          <p:cNvSpPr/>
          <p:nvPr/>
        </p:nvSpPr>
        <p:spPr>
          <a:xfrm>
            <a:off x="5830888" y="3765550"/>
            <a:ext cx="1190625"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cxnSp>
        <p:nvCxnSpPr>
          <p:cNvPr id="53" name="Elbow Connector 52"/>
          <p:cNvCxnSpPr>
            <a:stCxn id="54" idx="2"/>
            <a:endCxn id="39" idx="1"/>
          </p:cNvCxnSpPr>
          <p:nvPr/>
        </p:nvCxnSpPr>
        <p:spPr>
          <a:xfrm rot="16200000" flipH="1">
            <a:off x="4461669" y="1329531"/>
            <a:ext cx="293688" cy="5775325"/>
          </a:xfrm>
          <a:prstGeom prst="bentConnector2">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54" name="Rectangle 53"/>
          <p:cNvSpPr/>
          <p:nvPr/>
        </p:nvSpPr>
        <p:spPr>
          <a:xfrm>
            <a:off x="1651000" y="3921125"/>
            <a:ext cx="138113"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10" name="Elbow Connector 9"/>
          <p:cNvCxnSpPr>
            <a:stCxn id="22" idx="3"/>
            <a:endCxn id="36" idx="0"/>
          </p:cNvCxnSpPr>
          <p:nvPr/>
        </p:nvCxnSpPr>
        <p:spPr>
          <a:xfrm>
            <a:off x="1546225" y="1517650"/>
            <a:ext cx="173038" cy="527050"/>
          </a:xfrm>
          <a:prstGeom prst="bentConnector2">
            <a:avLst/>
          </a:prstGeom>
          <a:ln>
            <a:tailEnd type="arrow"/>
          </a:ln>
          <a:effectLst/>
        </p:spPr>
        <p:style>
          <a:lnRef idx="2">
            <a:schemeClr val="accent6"/>
          </a:lnRef>
          <a:fillRef idx="0">
            <a:schemeClr val="accent6"/>
          </a:fillRef>
          <a:effectRef idx="1">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714375" y="3576638"/>
            <a:ext cx="6534150" cy="1204912"/>
          </a:xfrm>
          <a:prstGeom prst="roundRect">
            <a:avLst>
              <a:gd name="adj" fmla="val 8396"/>
            </a:avLst>
          </a:prstGeom>
          <a:solidFill>
            <a:schemeClr val="bg2">
              <a:lumMod val="6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defRPr/>
            </a:pPr>
            <a:r>
              <a:rPr lang="en-US" sz="1200" dirty="0">
                <a:solidFill>
                  <a:schemeClr val="accent6"/>
                </a:solidFill>
                <a:latin typeface="+mj-lt"/>
              </a:rPr>
              <a:t>Queue</a:t>
            </a:r>
          </a:p>
        </p:txBody>
      </p:sp>
      <p:sp>
        <p:nvSpPr>
          <p:cNvPr id="3" name="Down Arrow 2"/>
          <p:cNvSpPr/>
          <p:nvPr/>
        </p:nvSpPr>
        <p:spPr>
          <a:xfrm>
            <a:off x="4143375" y="2543175"/>
            <a:ext cx="538163" cy="1031875"/>
          </a:xfrm>
          <a:prstGeom prst="downArrow">
            <a:avLst>
              <a:gd name="adj1" fmla="val 38679"/>
              <a:gd name="adj2" fmla="val 38679"/>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12" name="Title 5"/>
          <p:cNvSpPr>
            <a:spLocks noGrp="1"/>
          </p:cNvSpPr>
          <p:nvPr>
            <p:ph type="title"/>
          </p:nvPr>
        </p:nvSpPr>
        <p:spPr/>
        <p:txBody>
          <a:bodyPr/>
          <a:lstStyle/>
          <a:p>
            <a:r>
              <a:rPr lang="en-US" altLang="en-US" smtClean="0">
                <a:ea typeface="ＭＳ Ｐゴシック" panose="020B0600070205080204" pitchFamily="34" charset="-128"/>
              </a:rPr>
              <a:t>CPU-GPU Asynchrony</a:t>
            </a:r>
          </a:p>
        </p:txBody>
      </p:sp>
      <p:sp>
        <p:nvSpPr>
          <p:cNvPr id="22" name="Rounded Rectangle 21"/>
          <p:cNvSpPr/>
          <p:nvPr/>
        </p:nvSpPr>
        <p:spPr>
          <a:xfrm>
            <a:off x="139700" y="1265238"/>
            <a:ext cx="1406525" cy="50323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9" name="Rounded Rectangle 38"/>
          <p:cNvSpPr/>
          <p:nvPr/>
        </p:nvSpPr>
        <p:spPr>
          <a:xfrm>
            <a:off x="7496175" y="4111625"/>
            <a:ext cx="1533525" cy="503238"/>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GPU Front-End</a:t>
            </a:r>
          </a:p>
        </p:txBody>
      </p:sp>
      <p:sp>
        <p:nvSpPr>
          <p:cNvPr id="38" name="Rounded Rectangle 37"/>
          <p:cNvSpPr/>
          <p:nvPr/>
        </p:nvSpPr>
        <p:spPr>
          <a:xfrm>
            <a:off x="1689100" y="2006600"/>
            <a:ext cx="5426075" cy="39370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6" name="Rectangle 35"/>
          <p:cNvSpPr/>
          <p:nvPr/>
        </p:nvSpPr>
        <p:spPr>
          <a:xfrm>
            <a:off x="2306638" y="2044700"/>
            <a:ext cx="138112"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37" name="Rounded Rectangle 36"/>
          <p:cNvSpPr/>
          <p:nvPr/>
        </p:nvSpPr>
        <p:spPr>
          <a:xfrm>
            <a:off x="1712913" y="2046288"/>
            <a:ext cx="663575" cy="29686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4" name="Rounded Rectangle 43"/>
          <p:cNvSpPr/>
          <p:nvPr/>
        </p:nvSpPr>
        <p:spPr>
          <a:xfrm>
            <a:off x="1576388" y="2884488"/>
            <a:ext cx="5672137" cy="266700"/>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a:solidFill>
                  <a:schemeClr val="accent6"/>
                </a:solidFill>
                <a:latin typeface="+mj-lt"/>
              </a:rPr>
              <a:t>driver</a:t>
            </a:r>
          </a:p>
        </p:txBody>
      </p:sp>
      <p:sp>
        <p:nvSpPr>
          <p:cNvPr id="46" name="Rounded Rectangle 45"/>
          <p:cNvSpPr/>
          <p:nvPr/>
        </p:nvSpPr>
        <p:spPr>
          <a:xfrm>
            <a:off x="1689100" y="3725863"/>
            <a:ext cx="5426075" cy="39370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9" name="Rounded Rectangle 48"/>
          <p:cNvSpPr/>
          <p:nvPr/>
        </p:nvSpPr>
        <p:spPr>
          <a:xfrm>
            <a:off x="2732088" y="3765550"/>
            <a:ext cx="642937"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0" name="Rounded Rectangle 49"/>
          <p:cNvSpPr/>
          <p:nvPr/>
        </p:nvSpPr>
        <p:spPr>
          <a:xfrm>
            <a:off x="3495675" y="3765550"/>
            <a:ext cx="1266825"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1" name="Rounded Rectangle 50"/>
          <p:cNvSpPr/>
          <p:nvPr/>
        </p:nvSpPr>
        <p:spPr>
          <a:xfrm>
            <a:off x="4826000" y="3765550"/>
            <a:ext cx="930275"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2" name="Rounded Rectangle 51"/>
          <p:cNvSpPr/>
          <p:nvPr/>
        </p:nvSpPr>
        <p:spPr>
          <a:xfrm>
            <a:off x="5830888" y="3765550"/>
            <a:ext cx="1190625"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cxnSp>
        <p:nvCxnSpPr>
          <p:cNvPr id="53" name="Elbow Connector 52"/>
          <p:cNvCxnSpPr>
            <a:stCxn id="54" idx="2"/>
            <a:endCxn id="39" idx="1"/>
          </p:cNvCxnSpPr>
          <p:nvPr/>
        </p:nvCxnSpPr>
        <p:spPr>
          <a:xfrm rot="16200000" flipH="1">
            <a:off x="4976019" y="1843881"/>
            <a:ext cx="293688" cy="4746625"/>
          </a:xfrm>
          <a:prstGeom prst="bentConnector2">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54" name="Rectangle 53"/>
          <p:cNvSpPr/>
          <p:nvPr/>
        </p:nvSpPr>
        <p:spPr>
          <a:xfrm>
            <a:off x="2679700" y="3921125"/>
            <a:ext cx="138113"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10" name="Elbow Connector 9"/>
          <p:cNvCxnSpPr>
            <a:stCxn id="22" idx="3"/>
            <a:endCxn id="36" idx="0"/>
          </p:cNvCxnSpPr>
          <p:nvPr/>
        </p:nvCxnSpPr>
        <p:spPr>
          <a:xfrm>
            <a:off x="1546225" y="1517650"/>
            <a:ext cx="830263" cy="527050"/>
          </a:xfrm>
          <a:prstGeom prst="bentConnector2">
            <a:avLst/>
          </a:prstGeom>
          <a:ln>
            <a:tailEnd type="arrow"/>
          </a:ln>
          <a:effectLst/>
        </p:spPr>
        <p:style>
          <a:lnRef idx="2">
            <a:schemeClr val="accent6"/>
          </a:lnRef>
          <a:fillRef idx="0">
            <a:schemeClr val="accent6"/>
          </a:fillRef>
          <a:effectRef idx="1">
            <a:schemeClr val="accent6"/>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714375" y="3576638"/>
            <a:ext cx="6534150" cy="1204912"/>
          </a:xfrm>
          <a:prstGeom prst="roundRect">
            <a:avLst>
              <a:gd name="adj" fmla="val 8396"/>
            </a:avLst>
          </a:prstGeom>
          <a:solidFill>
            <a:schemeClr val="bg2">
              <a:lumMod val="6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defRPr/>
            </a:pPr>
            <a:r>
              <a:rPr lang="en-US" sz="1200" dirty="0">
                <a:solidFill>
                  <a:schemeClr val="accent6"/>
                </a:solidFill>
                <a:latin typeface="+mj-lt"/>
              </a:rPr>
              <a:t>Queue</a:t>
            </a:r>
          </a:p>
        </p:txBody>
      </p:sp>
      <p:sp>
        <p:nvSpPr>
          <p:cNvPr id="3" name="Down Arrow 2"/>
          <p:cNvSpPr/>
          <p:nvPr/>
        </p:nvSpPr>
        <p:spPr>
          <a:xfrm>
            <a:off x="4143375" y="2543175"/>
            <a:ext cx="538163" cy="1031875"/>
          </a:xfrm>
          <a:prstGeom prst="downArrow">
            <a:avLst>
              <a:gd name="adj1" fmla="val 38679"/>
              <a:gd name="adj2" fmla="val 38679"/>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6" name="Title 5"/>
          <p:cNvSpPr>
            <a:spLocks noGrp="1"/>
          </p:cNvSpPr>
          <p:nvPr>
            <p:ph type="title"/>
          </p:nvPr>
        </p:nvSpPr>
        <p:spPr/>
        <p:txBody>
          <a:bodyPr/>
          <a:lstStyle/>
          <a:p>
            <a:r>
              <a:rPr lang="en-US" altLang="en-US" smtClean="0">
                <a:ea typeface="ＭＳ Ｐゴシック" panose="020B0600070205080204" pitchFamily="34" charset="-128"/>
              </a:rPr>
              <a:t>CPU-GPU Asynchrony</a:t>
            </a:r>
          </a:p>
        </p:txBody>
      </p:sp>
      <p:sp>
        <p:nvSpPr>
          <p:cNvPr id="22" name="Rounded Rectangle 21"/>
          <p:cNvSpPr/>
          <p:nvPr/>
        </p:nvSpPr>
        <p:spPr>
          <a:xfrm>
            <a:off x="139700" y="1265238"/>
            <a:ext cx="1406525" cy="50323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9" name="Rounded Rectangle 38"/>
          <p:cNvSpPr/>
          <p:nvPr/>
        </p:nvSpPr>
        <p:spPr>
          <a:xfrm>
            <a:off x="7496175" y="4111625"/>
            <a:ext cx="1533525" cy="503238"/>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GPU Front-End</a:t>
            </a:r>
          </a:p>
        </p:txBody>
      </p:sp>
      <p:sp>
        <p:nvSpPr>
          <p:cNvPr id="38" name="Rounded Rectangle 37"/>
          <p:cNvSpPr/>
          <p:nvPr/>
        </p:nvSpPr>
        <p:spPr>
          <a:xfrm>
            <a:off x="1689100" y="2006600"/>
            <a:ext cx="5426075" cy="39370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6" name="Rectangle 35"/>
          <p:cNvSpPr/>
          <p:nvPr/>
        </p:nvSpPr>
        <p:spPr>
          <a:xfrm>
            <a:off x="3182938" y="2044700"/>
            <a:ext cx="138112"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37" name="Rounded Rectangle 36"/>
          <p:cNvSpPr/>
          <p:nvPr/>
        </p:nvSpPr>
        <p:spPr>
          <a:xfrm>
            <a:off x="1712913" y="2046288"/>
            <a:ext cx="663575" cy="29686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4" name="Rounded Rectangle 43"/>
          <p:cNvSpPr/>
          <p:nvPr/>
        </p:nvSpPr>
        <p:spPr>
          <a:xfrm>
            <a:off x="1576388" y="2884488"/>
            <a:ext cx="5672137" cy="266700"/>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a:solidFill>
                  <a:schemeClr val="accent6"/>
                </a:solidFill>
                <a:latin typeface="+mj-lt"/>
              </a:rPr>
              <a:t>driver</a:t>
            </a:r>
          </a:p>
        </p:txBody>
      </p:sp>
      <p:sp>
        <p:nvSpPr>
          <p:cNvPr id="46" name="Rounded Rectangle 45"/>
          <p:cNvSpPr/>
          <p:nvPr/>
        </p:nvSpPr>
        <p:spPr>
          <a:xfrm>
            <a:off x="1689100" y="3725863"/>
            <a:ext cx="5426075" cy="39370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1" name="Rounded Rectangle 50"/>
          <p:cNvSpPr/>
          <p:nvPr/>
        </p:nvSpPr>
        <p:spPr>
          <a:xfrm>
            <a:off x="4826000" y="3765550"/>
            <a:ext cx="930275"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2" name="Rounded Rectangle 51"/>
          <p:cNvSpPr/>
          <p:nvPr/>
        </p:nvSpPr>
        <p:spPr>
          <a:xfrm>
            <a:off x="5830888" y="3765550"/>
            <a:ext cx="1190625" cy="29686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cxnSp>
        <p:nvCxnSpPr>
          <p:cNvPr id="53" name="Elbow Connector 52"/>
          <p:cNvCxnSpPr>
            <a:stCxn id="54" idx="2"/>
            <a:endCxn id="39" idx="1"/>
          </p:cNvCxnSpPr>
          <p:nvPr/>
        </p:nvCxnSpPr>
        <p:spPr>
          <a:xfrm rot="16200000" flipH="1">
            <a:off x="6023769" y="2891631"/>
            <a:ext cx="293688" cy="2651125"/>
          </a:xfrm>
          <a:prstGeom prst="bentConnector2">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54" name="Rectangle 53"/>
          <p:cNvSpPr/>
          <p:nvPr/>
        </p:nvSpPr>
        <p:spPr>
          <a:xfrm>
            <a:off x="4775200" y="3921125"/>
            <a:ext cx="138113"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10" name="Elbow Connector 9"/>
          <p:cNvCxnSpPr>
            <a:stCxn id="22" idx="3"/>
            <a:endCxn id="36" idx="0"/>
          </p:cNvCxnSpPr>
          <p:nvPr/>
        </p:nvCxnSpPr>
        <p:spPr>
          <a:xfrm>
            <a:off x="1546225" y="1517650"/>
            <a:ext cx="1706563" cy="527050"/>
          </a:xfrm>
          <a:prstGeom prst="bentConnector2">
            <a:avLst/>
          </a:prstGeom>
          <a:ln>
            <a:tailEnd type="arrow"/>
          </a:ln>
          <a:effectLst/>
        </p:spPr>
        <p:style>
          <a:lnRef idx="2">
            <a:schemeClr val="accent6"/>
          </a:lnRef>
          <a:fillRef idx="0">
            <a:schemeClr val="accent6"/>
          </a:fillRef>
          <a:effectRef idx="1">
            <a:schemeClr val="accent6"/>
          </a:effectRef>
          <a:fontRef idx="minor">
            <a:schemeClr val="tx1"/>
          </a:fontRef>
        </p:style>
      </p:cxnSp>
      <p:sp>
        <p:nvSpPr>
          <p:cNvPr id="18" name="Rounded Rectangle 17"/>
          <p:cNvSpPr/>
          <p:nvPr/>
        </p:nvSpPr>
        <p:spPr>
          <a:xfrm>
            <a:off x="2444750" y="2046288"/>
            <a:ext cx="803275" cy="29686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p:txBody>
          <a:bodyPr/>
          <a:lstStyle/>
          <a:p>
            <a:r>
              <a:rPr lang="en-US" altLang="en-US" dirty="0" smtClean="0">
                <a:ea typeface="ＭＳ Ｐゴシック" panose="020B0600070205080204" pitchFamily="34" charset="-128"/>
              </a:rPr>
              <a:t>Command Buffers and Queues</a:t>
            </a:r>
            <a:endParaRPr lang="en-US" altLang="en-US" dirty="0" smtClean="0">
              <a:ea typeface="ＭＳ Ｐゴシック" panose="020B0600070205080204"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1258767972"/>
              </p:ext>
            </p:extLst>
          </p:nvPr>
        </p:nvGraphicFramePr>
        <p:xfrm>
          <a:off x="185770" y="2195767"/>
          <a:ext cx="8826500" cy="1371600"/>
        </p:xfrm>
        <a:graphic>
          <a:graphicData uri="http://schemas.openxmlformats.org/drawingml/2006/table">
            <a:tbl>
              <a:tblPr>
                <a:tableStyleId>{2D5ABB26-0587-4C30-8999-92F81FD0307C}</a:tableStyleId>
              </a:tblPr>
              <a:tblGrid>
                <a:gridCol w="3426264"/>
                <a:gridCol w="3003484"/>
                <a:gridCol w="2396752"/>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mj-lt"/>
                          <a:cs typeface="Consolas" panose="020B0609020204030204" pitchFamily="49" charset="0"/>
                        </a:rPr>
                        <a:t>D3D12</a:t>
                      </a: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mj-lt"/>
                          <a:cs typeface="Consolas" panose="020B0609020204030204" pitchFamily="49" charset="0"/>
                        </a:rPr>
                        <a:t>Metal</a:t>
                      </a:r>
                      <a:endParaRPr lang="en-US" sz="2400" dirty="0" smtClean="0">
                        <a:solidFill>
                          <a:schemeClr val="bg1"/>
                        </a:solidFill>
                        <a:latin typeface="+mj-lt"/>
                        <a:cs typeface="Consolas" panose="020B0609020204030204" pitchFamily="49"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mj-lt"/>
                          <a:cs typeface="Consolas" panose="020B0609020204030204" pitchFamily="49" charset="0"/>
                        </a:rPr>
                        <a:t>Vulkan</a:t>
                      </a:r>
                      <a:endParaRPr lang="en-US" sz="2400" dirty="0" smtClean="0">
                        <a:solidFill>
                          <a:schemeClr val="bg1"/>
                        </a:solidFill>
                        <a:latin typeface="+mj-lt"/>
                        <a:cs typeface="Consolas" panose="020B0609020204030204" pitchFamily="49" charset="0"/>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onsolas" panose="020B0609020204030204" pitchFamily="49" charset="0"/>
                          <a:cs typeface="Consolas" panose="020B0609020204030204" pitchFamily="49" charset="0"/>
                        </a:rPr>
                        <a:t>ID3D12CommandList</a:t>
                      </a:r>
                      <a:endParaRPr lang="en-US" sz="2400" dirty="0" smtClean="0">
                        <a:solidFill>
                          <a:schemeClr val="bg1"/>
                        </a:solidFill>
                        <a:latin typeface="Consolas" panose="020B0609020204030204" pitchFamily="49" charset="0"/>
                        <a:cs typeface="Consolas" panose="020B0609020204030204" pitchFamily="49"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Consolas" panose="020B0609020204030204" pitchFamily="49" charset="0"/>
                          <a:cs typeface="Consolas" panose="020B0609020204030204" pitchFamily="49" charset="0"/>
                        </a:rPr>
                        <a:t>MTLCommandBuffer</a:t>
                      </a:r>
                      <a:endParaRPr lang="en-US" sz="2400" dirty="0" smtClean="0">
                        <a:solidFill>
                          <a:schemeClr val="bg1"/>
                        </a:solidFill>
                        <a:latin typeface="Consolas" panose="020B0609020204030204" pitchFamily="49" charset="0"/>
                        <a:cs typeface="Consolas" panose="020B0609020204030204" pitchFamily="49"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Consolas" panose="020B0609020204030204" pitchFamily="49" charset="0"/>
                          <a:cs typeface="Consolas" panose="020B0609020204030204" pitchFamily="49" charset="0"/>
                        </a:rPr>
                        <a:t>VkCmdBuffer</a:t>
                      </a:r>
                      <a:endParaRPr lang="en-US" sz="2400" dirty="0" smtClean="0">
                        <a:solidFill>
                          <a:schemeClr val="bg1"/>
                        </a:solidFill>
                        <a:latin typeface="Consolas" panose="020B0609020204030204" pitchFamily="49" charset="0"/>
                        <a:cs typeface="Consolas" panose="020B0609020204030204" pitchFamily="49" charset="0"/>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onsolas" panose="020B0609020204030204" pitchFamily="49" charset="0"/>
                          <a:cs typeface="Consolas" panose="020B0609020204030204" pitchFamily="49" charset="0"/>
                        </a:rPr>
                        <a:t>ID3D12CommandQueue</a:t>
                      </a:r>
                      <a:endParaRPr lang="en-US" sz="2400" dirty="0" smtClean="0">
                        <a:solidFill>
                          <a:schemeClr val="bg1"/>
                        </a:solidFill>
                        <a:latin typeface="Consolas" panose="020B0609020204030204" pitchFamily="49" charset="0"/>
                        <a:cs typeface="Consolas" panose="020B0609020204030204" pitchFamily="49"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Consolas" panose="020B0609020204030204" pitchFamily="49" charset="0"/>
                          <a:cs typeface="Consolas" panose="020B0609020204030204" pitchFamily="49" charset="0"/>
                        </a:rPr>
                        <a:t>MTLCommandQueue</a:t>
                      </a:r>
                      <a:endParaRPr lang="en-US" sz="2400" dirty="0" smtClean="0">
                        <a:solidFill>
                          <a:schemeClr val="bg1"/>
                        </a:solidFill>
                        <a:latin typeface="Consolas" panose="020B0609020204030204" pitchFamily="49" charset="0"/>
                        <a:cs typeface="Consolas" panose="020B0609020204030204" pitchFamily="49"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Consolas" panose="020B0609020204030204" pitchFamily="49" charset="0"/>
                          <a:cs typeface="Consolas" panose="020B0609020204030204" pitchFamily="49" charset="0"/>
                        </a:rPr>
                        <a:t>VkCmdQueue</a:t>
                      </a:r>
                      <a:endParaRPr lang="en-US" sz="2400" dirty="0" smtClean="0">
                        <a:solidFill>
                          <a:schemeClr val="bg1"/>
                        </a:solidFill>
                        <a:latin typeface="Consolas" panose="020B0609020204030204" pitchFamily="49" charset="0"/>
                        <a:cs typeface="Consolas" panose="020B0609020204030204" pitchFamily="49" charset="0"/>
                      </a:endParaRPr>
                    </a:p>
                  </a:txBody>
                  <a:tcPr>
                    <a:lnL>
                      <a:noFill/>
                    </a:lnL>
                    <a:lnR>
                      <a:noFill/>
                    </a:lnR>
                    <a:lnT>
                      <a:noFill/>
                    </a:lnT>
                    <a:lnB>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54528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lstStyle/>
          <a:p>
            <a:r>
              <a:rPr lang="en-US" altLang="en-US" smtClean="0">
                <a:ea typeface="ＭＳ Ｐゴシック" panose="020B0600070205080204" pitchFamily="34" charset="-128"/>
              </a:rPr>
              <a:t>Recording and Submitting</a:t>
            </a:r>
          </a:p>
        </p:txBody>
      </p:sp>
      <p:sp>
        <p:nvSpPr>
          <p:cNvPr id="20483" name="Content Placeholder 3"/>
          <p:cNvSpPr>
            <a:spLocks noGrp="1"/>
          </p:cNvSpPr>
          <p:nvPr>
            <p:ph idx="1"/>
          </p:nvPr>
        </p:nvSpPr>
        <p:spPr/>
        <p:txBody>
          <a:bodyPr/>
          <a:lstStyle/>
          <a:p>
            <a:r>
              <a:rPr lang="en-US" altLang="en-US" smtClean="0">
                <a:ea typeface="ＭＳ Ｐゴシック" panose="020B0600070205080204" pitchFamily="34" charset="-128"/>
              </a:rPr>
              <a:t>Record commands into command buffer</a:t>
            </a:r>
          </a:p>
          <a:p>
            <a:pPr lvl="1"/>
            <a:r>
              <a:rPr lang="en-US" altLang="en-US" smtClean="0">
                <a:ea typeface="ＭＳ Ｐゴシック" panose="020B0600070205080204" pitchFamily="34" charset="-128"/>
              </a:rPr>
              <a:t>Record many buffers at once, across threads</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Submit command buffer to a queue</a:t>
            </a:r>
          </a:p>
          <a:p>
            <a:pPr lvl="1"/>
            <a:r>
              <a:rPr lang="en-US" altLang="en-US" smtClean="0">
                <a:ea typeface="ＭＳ Ｐゴシック" panose="020B0600070205080204" pitchFamily="34" charset="-128"/>
              </a:rPr>
              <a:t>GPU consumes in order submitted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0"/>
          <p:cNvSpPr>
            <a:spLocks noGrp="1"/>
          </p:cNvSpPr>
          <p:nvPr>
            <p:ph type="ctrTitle"/>
          </p:nvPr>
        </p:nvSpPr>
        <p:spPr>
          <a:xfrm>
            <a:off x="3652838" y="1714500"/>
            <a:ext cx="5491162" cy="3429000"/>
          </a:xfrm>
          <a:solidFill>
            <a:srgbClr val="41464C"/>
          </a:solidFill>
        </p:spPr>
        <p:txBody>
          <a:bodyPr/>
          <a:lstStyle/>
          <a:p>
            <a:pPr algn="l" eaLnBrk="1" hangingPunct="1">
              <a:defRPr/>
            </a:pPr>
            <a:r>
              <a:rPr lang="en-US" altLang="en-US" sz="2800" dirty="0" smtClean="0">
                <a:ea typeface="ＭＳ Ｐゴシック" pitchFamily="8" charset="-128"/>
              </a:rPr>
              <a:t>Next-Generation Graphics APIs:</a:t>
            </a:r>
            <a:br>
              <a:rPr lang="en-US" altLang="en-US" sz="2800" dirty="0" smtClean="0">
                <a:ea typeface="ＭＳ Ｐゴシック" pitchFamily="8" charset="-128"/>
              </a:rPr>
            </a:br>
            <a:r>
              <a:rPr lang="en-US" altLang="en-US" sz="2800" dirty="0" smtClean="0">
                <a:ea typeface="ＭＳ Ｐゴシック" pitchFamily="8" charset="-128"/>
              </a:rPr>
              <a:t>Similarities and Differences</a:t>
            </a:r>
            <a:r>
              <a:rPr lang="en-US" altLang="en-US" sz="2400" dirty="0" smtClean="0">
                <a:ea typeface="ＭＳ Ｐゴシック" pitchFamily="8" charset="-128"/>
              </a:rPr>
              <a:t/>
            </a:r>
            <a:br>
              <a:rPr lang="en-US" altLang="en-US" sz="2400" dirty="0" smtClean="0">
                <a:ea typeface="ＭＳ Ｐゴシック" pitchFamily="8" charset="-128"/>
              </a:rPr>
            </a:br>
            <a:r>
              <a:rPr lang="en-US" altLang="en-US" sz="2400" dirty="0" smtClean="0">
                <a:ea typeface="ＭＳ Ｐゴシック" pitchFamily="8" charset="-128"/>
              </a:rPr>
              <a:t/>
            </a:r>
            <a:br>
              <a:rPr lang="en-US" altLang="en-US" sz="2400" dirty="0" smtClean="0">
                <a:ea typeface="ＭＳ Ｐゴシック" pitchFamily="8" charset="-128"/>
              </a:rPr>
            </a:br>
            <a:r>
              <a:rPr lang="en-US" altLang="en-US" sz="1600" dirty="0" smtClean="0">
                <a:latin typeface="+mn-lt"/>
                <a:ea typeface="ＭＳ Ｐゴシック" pitchFamily="8" charset="-128"/>
              </a:rPr>
              <a:t>Tim Foley</a:t>
            </a:r>
            <a:br>
              <a:rPr lang="en-US" altLang="en-US" sz="1600" dirty="0" smtClean="0">
                <a:latin typeface="+mn-lt"/>
                <a:ea typeface="ＭＳ Ｐゴシック" pitchFamily="8" charset="-128"/>
              </a:rPr>
            </a:br>
            <a:r>
              <a:rPr lang="en-US" altLang="en-US" sz="1600" dirty="0" smtClean="0">
                <a:latin typeface="+mn-lt"/>
                <a:ea typeface="ＭＳ Ｐゴシック" pitchFamily="8" charset="-128"/>
              </a:rPr>
              <a:t>NVIDIA Corporation</a:t>
            </a:r>
          </a:p>
        </p:txBody>
      </p:sp>
      <p:sp>
        <p:nvSpPr>
          <p:cNvPr id="42" name="Subtitle 41"/>
          <p:cNvSpPr>
            <a:spLocks noGrp="1"/>
          </p:cNvSpPr>
          <p:nvPr>
            <p:ph type="subTitle" idx="1"/>
          </p:nvPr>
        </p:nvSpPr>
        <p:spPr>
          <a:xfrm>
            <a:off x="0" y="1714500"/>
            <a:ext cx="3652838" cy="3429000"/>
          </a:xfrm>
          <a:solidFill>
            <a:schemeClr val="bg1"/>
          </a:solidFill>
        </p:spPr>
        <p:txBody>
          <a:bodyPr rtlCol="0" anchor="ctr">
            <a:normAutofit/>
          </a:bodyPr>
          <a:lstStyle/>
          <a:p>
            <a:pPr eaLnBrk="1" fontAlgn="auto" hangingPunct="1">
              <a:spcAft>
                <a:spcPts val="0"/>
              </a:spcAft>
              <a:buFont typeface="Arial"/>
              <a:buNone/>
              <a:defRPr/>
            </a:pPr>
            <a:endParaRPr lang="en-US" sz="1800" dirty="0" smtClean="0">
              <a:solidFill>
                <a:schemeClr val="bg1">
                  <a:lumMod val="50000"/>
                </a:schemeClr>
              </a:solidFill>
              <a:ea typeface="+mn-ea"/>
              <a:cs typeface="+mn-cs"/>
            </a:endParaRPr>
          </a:p>
        </p:txBody>
      </p:sp>
      <p:pic>
        <p:nvPicPr>
          <p:cNvPr id="3076" name="Picture 42" descr="S15_sub.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714375" y="3576638"/>
            <a:ext cx="6534150" cy="1204912"/>
          </a:xfrm>
          <a:prstGeom prst="roundRect">
            <a:avLst>
              <a:gd name="adj" fmla="val 8396"/>
            </a:avLst>
          </a:prstGeom>
          <a:solidFill>
            <a:schemeClr val="bg2">
              <a:lumMod val="6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defRPr/>
            </a:pPr>
            <a:r>
              <a:rPr lang="en-US" sz="1200" dirty="0">
                <a:solidFill>
                  <a:schemeClr val="accent6"/>
                </a:solidFill>
                <a:latin typeface="+mj-lt"/>
              </a:rPr>
              <a:t>Queue</a:t>
            </a:r>
          </a:p>
        </p:txBody>
      </p:sp>
      <p:sp>
        <p:nvSpPr>
          <p:cNvPr id="21507" name="Title 5"/>
          <p:cNvSpPr>
            <a:spLocks noGrp="1"/>
          </p:cNvSpPr>
          <p:nvPr>
            <p:ph type="title"/>
          </p:nvPr>
        </p:nvSpPr>
        <p:spPr/>
        <p:txBody>
          <a:bodyPr/>
          <a:lstStyle/>
          <a:p>
            <a:r>
              <a:rPr lang="en-US" altLang="en-US" smtClean="0">
                <a:ea typeface="ＭＳ Ｐゴシック" panose="020B0600070205080204" pitchFamily="34" charset="-128"/>
              </a:rPr>
              <a:t>Multi-Threaded Submission</a:t>
            </a:r>
          </a:p>
        </p:txBody>
      </p:sp>
      <p:sp>
        <p:nvSpPr>
          <p:cNvPr id="39" name="Rounded Rectangle 38"/>
          <p:cNvSpPr/>
          <p:nvPr/>
        </p:nvSpPr>
        <p:spPr>
          <a:xfrm>
            <a:off x="7496175" y="4111625"/>
            <a:ext cx="1533525" cy="503238"/>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GPU Front-End</a:t>
            </a:r>
          </a:p>
        </p:txBody>
      </p:sp>
      <p:sp>
        <p:nvSpPr>
          <p:cNvPr id="54" name="Rectangle 53"/>
          <p:cNvSpPr/>
          <p:nvPr/>
        </p:nvSpPr>
        <p:spPr>
          <a:xfrm>
            <a:off x="4775200" y="3921125"/>
            <a:ext cx="138113"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2" name="Rounded Rectangle 21"/>
          <p:cNvSpPr/>
          <p:nvPr/>
        </p:nvSpPr>
        <p:spPr>
          <a:xfrm>
            <a:off x="139700" y="11826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8" name="Rounded Rectangle 37"/>
          <p:cNvSpPr/>
          <p:nvPr/>
        </p:nvSpPr>
        <p:spPr>
          <a:xfrm>
            <a:off x="1689100" y="1203325"/>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7" name="Rounded Rectangle 36"/>
          <p:cNvSpPr/>
          <p:nvPr/>
        </p:nvSpPr>
        <p:spPr>
          <a:xfrm>
            <a:off x="1712913" y="1233488"/>
            <a:ext cx="145732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34" name="Rounded Rectangle 33"/>
          <p:cNvSpPr/>
          <p:nvPr/>
        </p:nvSpPr>
        <p:spPr>
          <a:xfrm>
            <a:off x="139700" y="1611313"/>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5" name="Rounded Rectangle 34"/>
          <p:cNvSpPr/>
          <p:nvPr/>
        </p:nvSpPr>
        <p:spPr>
          <a:xfrm>
            <a:off x="1689100" y="1631950"/>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0" name="Rounded Rectangle 39"/>
          <p:cNvSpPr/>
          <p:nvPr/>
        </p:nvSpPr>
        <p:spPr>
          <a:xfrm>
            <a:off x="1712913" y="1662113"/>
            <a:ext cx="6635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1" name="Rounded Rectangle 40"/>
          <p:cNvSpPr/>
          <p:nvPr/>
        </p:nvSpPr>
        <p:spPr>
          <a:xfrm>
            <a:off x="2444750" y="1662113"/>
            <a:ext cx="8032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3" name="Rounded Rectangle 42"/>
          <p:cNvSpPr/>
          <p:nvPr/>
        </p:nvSpPr>
        <p:spPr>
          <a:xfrm>
            <a:off x="139700" y="20589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50" name="Rounded Rectangle 49"/>
          <p:cNvSpPr/>
          <p:nvPr/>
        </p:nvSpPr>
        <p:spPr>
          <a:xfrm>
            <a:off x="139700" y="24780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55" name="Rounded Rectangle 54"/>
          <p:cNvSpPr/>
          <p:nvPr/>
        </p:nvSpPr>
        <p:spPr>
          <a:xfrm>
            <a:off x="1689100" y="2498725"/>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6" name="Rounded Rectangle 55"/>
          <p:cNvSpPr/>
          <p:nvPr/>
        </p:nvSpPr>
        <p:spPr>
          <a:xfrm>
            <a:off x="1712913" y="2528888"/>
            <a:ext cx="801687"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grpSp>
        <p:nvGrpSpPr>
          <p:cNvPr id="21521" name="Group 3"/>
          <p:cNvGrpSpPr>
            <a:grpSpLocks/>
          </p:cNvGrpSpPr>
          <p:nvPr/>
        </p:nvGrpSpPr>
        <p:grpSpPr bwMode="auto">
          <a:xfrm>
            <a:off x="1689100" y="2079625"/>
            <a:ext cx="5426075" cy="298450"/>
            <a:chOff x="1689891" y="2079129"/>
            <a:chExt cx="5425283" cy="299528"/>
          </a:xfrm>
        </p:grpSpPr>
        <p:sp>
          <p:nvSpPr>
            <p:cNvPr id="45" name="Rounded Rectangle 44"/>
            <p:cNvSpPr/>
            <p:nvPr/>
          </p:nvSpPr>
          <p:spPr>
            <a:xfrm>
              <a:off x="1689891" y="2079129"/>
              <a:ext cx="5425283" cy="299528"/>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7" name="Rounded Rectangle 46"/>
            <p:cNvSpPr/>
            <p:nvPr/>
          </p:nvSpPr>
          <p:spPr>
            <a:xfrm>
              <a:off x="1712113" y="2109401"/>
              <a:ext cx="984106"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8" name="Rounded Rectangle 47"/>
            <p:cNvSpPr/>
            <p:nvPr/>
          </p:nvSpPr>
          <p:spPr>
            <a:xfrm>
              <a:off x="2769233" y="2109401"/>
              <a:ext cx="803158"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714375" y="3576638"/>
            <a:ext cx="6534150" cy="1204912"/>
          </a:xfrm>
          <a:prstGeom prst="roundRect">
            <a:avLst>
              <a:gd name="adj" fmla="val 8396"/>
            </a:avLst>
          </a:prstGeom>
          <a:solidFill>
            <a:schemeClr val="bg2">
              <a:lumMod val="6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defRPr/>
            </a:pPr>
            <a:r>
              <a:rPr lang="en-US" sz="1200" dirty="0">
                <a:solidFill>
                  <a:schemeClr val="accent6"/>
                </a:solidFill>
                <a:latin typeface="+mj-lt"/>
              </a:rPr>
              <a:t>Queue</a:t>
            </a:r>
          </a:p>
        </p:txBody>
      </p:sp>
      <p:sp>
        <p:nvSpPr>
          <p:cNvPr id="22531" name="Title 5"/>
          <p:cNvSpPr>
            <a:spLocks noGrp="1"/>
          </p:cNvSpPr>
          <p:nvPr>
            <p:ph type="title"/>
          </p:nvPr>
        </p:nvSpPr>
        <p:spPr/>
        <p:txBody>
          <a:bodyPr/>
          <a:lstStyle/>
          <a:p>
            <a:r>
              <a:rPr lang="en-US" altLang="en-US" smtClean="0">
                <a:ea typeface="ＭＳ Ｐゴシック" panose="020B0600070205080204" pitchFamily="34" charset="-128"/>
              </a:rPr>
              <a:t>Multi-Threaded Submission</a:t>
            </a:r>
          </a:p>
        </p:txBody>
      </p:sp>
      <p:sp>
        <p:nvSpPr>
          <p:cNvPr id="39" name="Rounded Rectangle 38"/>
          <p:cNvSpPr/>
          <p:nvPr/>
        </p:nvSpPr>
        <p:spPr>
          <a:xfrm>
            <a:off x="7496175" y="4111625"/>
            <a:ext cx="1533525" cy="503238"/>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GPU Front-End</a:t>
            </a:r>
          </a:p>
        </p:txBody>
      </p:sp>
      <p:sp>
        <p:nvSpPr>
          <p:cNvPr id="54" name="Rectangle 53"/>
          <p:cNvSpPr/>
          <p:nvPr/>
        </p:nvSpPr>
        <p:spPr>
          <a:xfrm>
            <a:off x="4775200" y="3921125"/>
            <a:ext cx="138113"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2" name="Rounded Rectangle 21"/>
          <p:cNvSpPr/>
          <p:nvPr/>
        </p:nvSpPr>
        <p:spPr>
          <a:xfrm>
            <a:off x="139700" y="11826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8" name="Rounded Rectangle 37"/>
          <p:cNvSpPr/>
          <p:nvPr/>
        </p:nvSpPr>
        <p:spPr>
          <a:xfrm>
            <a:off x="1689100" y="1203325"/>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7" name="Rounded Rectangle 36"/>
          <p:cNvSpPr/>
          <p:nvPr/>
        </p:nvSpPr>
        <p:spPr>
          <a:xfrm>
            <a:off x="1712913" y="1233488"/>
            <a:ext cx="145732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18" name="Rounded Rectangle 17"/>
          <p:cNvSpPr/>
          <p:nvPr/>
        </p:nvSpPr>
        <p:spPr>
          <a:xfrm>
            <a:off x="3228975" y="1233488"/>
            <a:ext cx="8032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34" name="Rounded Rectangle 33"/>
          <p:cNvSpPr/>
          <p:nvPr/>
        </p:nvSpPr>
        <p:spPr>
          <a:xfrm>
            <a:off x="139700" y="1611313"/>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5" name="Rounded Rectangle 34"/>
          <p:cNvSpPr/>
          <p:nvPr/>
        </p:nvSpPr>
        <p:spPr>
          <a:xfrm>
            <a:off x="1689100" y="1631950"/>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0" name="Rounded Rectangle 39"/>
          <p:cNvSpPr/>
          <p:nvPr/>
        </p:nvSpPr>
        <p:spPr>
          <a:xfrm>
            <a:off x="1712913" y="1662113"/>
            <a:ext cx="6635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1" name="Rounded Rectangle 40"/>
          <p:cNvSpPr/>
          <p:nvPr/>
        </p:nvSpPr>
        <p:spPr>
          <a:xfrm>
            <a:off x="2444750" y="1662113"/>
            <a:ext cx="8032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3" name="Rounded Rectangle 42"/>
          <p:cNvSpPr/>
          <p:nvPr/>
        </p:nvSpPr>
        <p:spPr>
          <a:xfrm>
            <a:off x="139700" y="20589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50" name="Rounded Rectangle 49"/>
          <p:cNvSpPr/>
          <p:nvPr/>
        </p:nvSpPr>
        <p:spPr>
          <a:xfrm>
            <a:off x="139700" y="24780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55" name="Rounded Rectangle 54"/>
          <p:cNvSpPr/>
          <p:nvPr/>
        </p:nvSpPr>
        <p:spPr>
          <a:xfrm>
            <a:off x="1689100" y="2498725"/>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6" name="Rounded Rectangle 55"/>
          <p:cNvSpPr/>
          <p:nvPr/>
        </p:nvSpPr>
        <p:spPr>
          <a:xfrm>
            <a:off x="1712913" y="2528888"/>
            <a:ext cx="801687"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7" name="Rounded Rectangle 56"/>
          <p:cNvSpPr/>
          <p:nvPr/>
        </p:nvSpPr>
        <p:spPr>
          <a:xfrm>
            <a:off x="2584450" y="2528888"/>
            <a:ext cx="527050"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8" name="Rounded Rectangle 57"/>
          <p:cNvSpPr/>
          <p:nvPr/>
        </p:nvSpPr>
        <p:spPr>
          <a:xfrm>
            <a:off x="3295650" y="1662113"/>
            <a:ext cx="495300"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grpSp>
        <p:nvGrpSpPr>
          <p:cNvPr id="22548" name="Group 3"/>
          <p:cNvGrpSpPr>
            <a:grpSpLocks/>
          </p:cNvGrpSpPr>
          <p:nvPr/>
        </p:nvGrpSpPr>
        <p:grpSpPr bwMode="auto">
          <a:xfrm>
            <a:off x="1689100" y="2079625"/>
            <a:ext cx="5426075" cy="298450"/>
            <a:chOff x="1689891" y="2079129"/>
            <a:chExt cx="5425283" cy="299528"/>
          </a:xfrm>
        </p:grpSpPr>
        <p:sp>
          <p:nvSpPr>
            <p:cNvPr id="45" name="Rounded Rectangle 44"/>
            <p:cNvSpPr/>
            <p:nvPr/>
          </p:nvSpPr>
          <p:spPr>
            <a:xfrm>
              <a:off x="1689891" y="2079129"/>
              <a:ext cx="5425283" cy="299528"/>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7" name="Rounded Rectangle 46"/>
            <p:cNvSpPr/>
            <p:nvPr/>
          </p:nvSpPr>
          <p:spPr>
            <a:xfrm>
              <a:off x="1712113" y="2109401"/>
              <a:ext cx="984106"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8" name="Rounded Rectangle 47"/>
            <p:cNvSpPr/>
            <p:nvPr/>
          </p:nvSpPr>
          <p:spPr>
            <a:xfrm>
              <a:off x="2769233" y="2109401"/>
              <a:ext cx="803158"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61" name="Rounded Rectangle 60"/>
            <p:cNvSpPr/>
            <p:nvPr/>
          </p:nvSpPr>
          <p:spPr>
            <a:xfrm>
              <a:off x="3631121" y="2109401"/>
              <a:ext cx="803158"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714375" y="3576638"/>
            <a:ext cx="6534150" cy="1204912"/>
          </a:xfrm>
          <a:prstGeom prst="roundRect">
            <a:avLst>
              <a:gd name="adj" fmla="val 8396"/>
            </a:avLst>
          </a:prstGeom>
          <a:solidFill>
            <a:schemeClr val="bg2">
              <a:lumMod val="6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defRPr/>
            </a:pPr>
            <a:r>
              <a:rPr lang="en-US" sz="1200" dirty="0">
                <a:solidFill>
                  <a:schemeClr val="accent6"/>
                </a:solidFill>
                <a:latin typeface="+mj-lt"/>
              </a:rPr>
              <a:t>Queue</a:t>
            </a:r>
          </a:p>
        </p:txBody>
      </p:sp>
      <p:sp>
        <p:nvSpPr>
          <p:cNvPr id="23555" name="Title 5"/>
          <p:cNvSpPr>
            <a:spLocks noGrp="1"/>
          </p:cNvSpPr>
          <p:nvPr>
            <p:ph type="title"/>
          </p:nvPr>
        </p:nvSpPr>
        <p:spPr/>
        <p:txBody>
          <a:bodyPr/>
          <a:lstStyle/>
          <a:p>
            <a:r>
              <a:rPr lang="en-US" altLang="en-US" smtClean="0">
                <a:ea typeface="ＭＳ Ｐゴシック" panose="020B0600070205080204" pitchFamily="34" charset="-128"/>
              </a:rPr>
              <a:t>Multi-Threaded Submission</a:t>
            </a:r>
          </a:p>
        </p:txBody>
      </p:sp>
      <p:sp>
        <p:nvSpPr>
          <p:cNvPr id="39" name="Rounded Rectangle 38"/>
          <p:cNvSpPr/>
          <p:nvPr/>
        </p:nvSpPr>
        <p:spPr>
          <a:xfrm>
            <a:off x="7496175" y="4111625"/>
            <a:ext cx="1533525" cy="503238"/>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GPU Front-End</a:t>
            </a:r>
          </a:p>
        </p:txBody>
      </p:sp>
      <p:sp>
        <p:nvSpPr>
          <p:cNvPr id="54" name="Rectangle 53"/>
          <p:cNvSpPr/>
          <p:nvPr/>
        </p:nvSpPr>
        <p:spPr>
          <a:xfrm>
            <a:off x="4775200" y="3921125"/>
            <a:ext cx="138113"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2" name="Rounded Rectangle 21"/>
          <p:cNvSpPr/>
          <p:nvPr/>
        </p:nvSpPr>
        <p:spPr>
          <a:xfrm>
            <a:off x="139700" y="11826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8" name="Rounded Rectangle 37"/>
          <p:cNvSpPr/>
          <p:nvPr/>
        </p:nvSpPr>
        <p:spPr>
          <a:xfrm>
            <a:off x="1689100" y="1203325"/>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7" name="Rounded Rectangle 36"/>
          <p:cNvSpPr/>
          <p:nvPr/>
        </p:nvSpPr>
        <p:spPr>
          <a:xfrm>
            <a:off x="1712913" y="1233488"/>
            <a:ext cx="145732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18" name="Rounded Rectangle 17"/>
          <p:cNvSpPr/>
          <p:nvPr/>
        </p:nvSpPr>
        <p:spPr>
          <a:xfrm>
            <a:off x="3228975" y="1233488"/>
            <a:ext cx="8032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34" name="Rounded Rectangle 33"/>
          <p:cNvSpPr/>
          <p:nvPr/>
        </p:nvSpPr>
        <p:spPr>
          <a:xfrm>
            <a:off x="139700" y="1611313"/>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5" name="Rounded Rectangle 34"/>
          <p:cNvSpPr/>
          <p:nvPr/>
        </p:nvSpPr>
        <p:spPr>
          <a:xfrm>
            <a:off x="1689100" y="1631950"/>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0" name="Rounded Rectangle 39"/>
          <p:cNvSpPr/>
          <p:nvPr/>
        </p:nvSpPr>
        <p:spPr>
          <a:xfrm>
            <a:off x="1712913" y="1662113"/>
            <a:ext cx="6635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1" name="Rounded Rectangle 40"/>
          <p:cNvSpPr/>
          <p:nvPr/>
        </p:nvSpPr>
        <p:spPr>
          <a:xfrm>
            <a:off x="2444750" y="1662113"/>
            <a:ext cx="8032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3" name="Rounded Rectangle 42"/>
          <p:cNvSpPr/>
          <p:nvPr/>
        </p:nvSpPr>
        <p:spPr>
          <a:xfrm>
            <a:off x="139700" y="20589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50" name="Rounded Rectangle 49"/>
          <p:cNvSpPr/>
          <p:nvPr/>
        </p:nvSpPr>
        <p:spPr>
          <a:xfrm>
            <a:off x="139700" y="24780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55" name="Rounded Rectangle 54"/>
          <p:cNvSpPr/>
          <p:nvPr/>
        </p:nvSpPr>
        <p:spPr>
          <a:xfrm>
            <a:off x="1689100" y="2498725"/>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6" name="Rounded Rectangle 55"/>
          <p:cNvSpPr/>
          <p:nvPr/>
        </p:nvSpPr>
        <p:spPr>
          <a:xfrm>
            <a:off x="1712913" y="2528888"/>
            <a:ext cx="801687"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7" name="Rounded Rectangle 56"/>
          <p:cNvSpPr/>
          <p:nvPr/>
        </p:nvSpPr>
        <p:spPr>
          <a:xfrm>
            <a:off x="2584450" y="2528888"/>
            <a:ext cx="527050"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8" name="Rounded Rectangle 57"/>
          <p:cNvSpPr/>
          <p:nvPr/>
        </p:nvSpPr>
        <p:spPr>
          <a:xfrm>
            <a:off x="3295650" y="1662113"/>
            <a:ext cx="495300"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9" name="Rounded Rectangle 58"/>
          <p:cNvSpPr/>
          <p:nvPr/>
        </p:nvSpPr>
        <p:spPr>
          <a:xfrm>
            <a:off x="3848100" y="1662113"/>
            <a:ext cx="995363"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60" name="Rounded Rectangle 59"/>
          <p:cNvSpPr/>
          <p:nvPr/>
        </p:nvSpPr>
        <p:spPr>
          <a:xfrm>
            <a:off x="4090988" y="1233488"/>
            <a:ext cx="601662"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grpSp>
        <p:nvGrpSpPr>
          <p:cNvPr id="23574" name="Group 3"/>
          <p:cNvGrpSpPr>
            <a:grpSpLocks/>
          </p:cNvGrpSpPr>
          <p:nvPr/>
        </p:nvGrpSpPr>
        <p:grpSpPr bwMode="auto">
          <a:xfrm>
            <a:off x="1689100" y="2079625"/>
            <a:ext cx="5426075" cy="298450"/>
            <a:chOff x="1689891" y="2079129"/>
            <a:chExt cx="5425283" cy="299528"/>
          </a:xfrm>
        </p:grpSpPr>
        <p:sp>
          <p:nvSpPr>
            <p:cNvPr id="45" name="Rounded Rectangle 44"/>
            <p:cNvSpPr/>
            <p:nvPr/>
          </p:nvSpPr>
          <p:spPr>
            <a:xfrm>
              <a:off x="1689891" y="2079129"/>
              <a:ext cx="5425283" cy="299528"/>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7" name="Rounded Rectangle 46"/>
            <p:cNvSpPr/>
            <p:nvPr/>
          </p:nvSpPr>
          <p:spPr>
            <a:xfrm>
              <a:off x="1712113" y="2109401"/>
              <a:ext cx="984106"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8" name="Rounded Rectangle 47"/>
            <p:cNvSpPr/>
            <p:nvPr/>
          </p:nvSpPr>
          <p:spPr>
            <a:xfrm>
              <a:off x="2769233" y="2109401"/>
              <a:ext cx="803158"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61" name="Rounded Rectangle 60"/>
            <p:cNvSpPr/>
            <p:nvPr/>
          </p:nvSpPr>
          <p:spPr>
            <a:xfrm>
              <a:off x="3631121" y="2109401"/>
              <a:ext cx="803158"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62" name="Rounded Rectangle 61"/>
            <p:cNvSpPr/>
            <p:nvPr/>
          </p:nvSpPr>
          <p:spPr>
            <a:xfrm>
              <a:off x="4493007" y="2109401"/>
              <a:ext cx="580940"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grpSp>
      <p:sp>
        <p:nvSpPr>
          <p:cNvPr id="64" name="Rounded Rectangle 63"/>
          <p:cNvSpPr/>
          <p:nvPr/>
        </p:nvSpPr>
        <p:spPr>
          <a:xfrm>
            <a:off x="3170238" y="2528888"/>
            <a:ext cx="1079500"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714375" y="3576638"/>
            <a:ext cx="6534150" cy="1204912"/>
          </a:xfrm>
          <a:prstGeom prst="roundRect">
            <a:avLst>
              <a:gd name="adj" fmla="val 8396"/>
            </a:avLst>
          </a:prstGeom>
          <a:solidFill>
            <a:schemeClr val="bg2">
              <a:lumMod val="6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defRPr/>
            </a:pPr>
            <a:r>
              <a:rPr lang="en-US" sz="1200" dirty="0">
                <a:solidFill>
                  <a:schemeClr val="accent6"/>
                </a:solidFill>
                <a:latin typeface="+mj-lt"/>
              </a:rPr>
              <a:t>Queue</a:t>
            </a:r>
          </a:p>
        </p:txBody>
      </p:sp>
      <p:sp>
        <p:nvSpPr>
          <p:cNvPr id="24579" name="Title 5"/>
          <p:cNvSpPr>
            <a:spLocks noGrp="1"/>
          </p:cNvSpPr>
          <p:nvPr>
            <p:ph type="title"/>
          </p:nvPr>
        </p:nvSpPr>
        <p:spPr/>
        <p:txBody>
          <a:bodyPr/>
          <a:lstStyle/>
          <a:p>
            <a:r>
              <a:rPr lang="en-US" altLang="en-US" smtClean="0">
                <a:ea typeface="ＭＳ Ｐゴシック" panose="020B0600070205080204" pitchFamily="34" charset="-128"/>
              </a:rPr>
              <a:t>Multi-Threaded Submission</a:t>
            </a:r>
          </a:p>
        </p:txBody>
      </p:sp>
      <p:sp>
        <p:nvSpPr>
          <p:cNvPr id="39" name="Rounded Rectangle 38"/>
          <p:cNvSpPr/>
          <p:nvPr/>
        </p:nvSpPr>
        <p:spPr>
          <a:xfrm>
            <a:off x="7496175" y="4111625"/>
            <a:ext cx="1533525" cy="503238"/>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GPU Front-End</a:t>
            </a:r>
          </a:p>
        </p:txBody>
      </p:sp>
      <p:sp>
        <p:nvSpPr>
          <p:cNvPr id="54" name="Rectangle 53"/>
          <p:cNvSpPr/>
          <p:nvPr/>
        </p:nvSpPr>
        <p:spPr>
          <a:xfrm>
            <a:off x="4775200" y="3921125"/>
            <a:ext cx="138113"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2" name="Rounded Rectangle 21"/>
          <p:cNvSpPr/>
          <p:nvPr/>
        </p:nvSpPr>
        <p:spPr>
          <a:xfrm>
            <a:off x="139700" y="11826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8" name="Rounded Rectangle 37"/>
          <p:cNvSpPr/>
          <p:nvPr/>
        </p:nvSpPr>
        <p:spPr>
          <a:xfrm>
            <a:off x="1689100" y="1203325"/>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7" name="Rounded Rectangle 36"/>
          <p:cNvSpPr/>
          <p:nvPr/>
        </p:nvSpPr>
        <p:spPr>
          <a:xfrm>
            <a:off x="1712913" y="1233488"/>
            <a:ext cx="145732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18" name="Rounded Rectangle 17"/>
          <p:cNvSpPr/>
          <p:nvPr/>
        </p:nvSpPr>
        <p:spPr>
          <a:xfrm>
            <a:off x="3228975" y="1233488"/>
            <a:ext cx="8032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34" name="Rounded Rectangle 33"/>
          <p:cNvSpPr/>
          <p:nvPr/>
        </p:nvSpPr>
        <p:spPr>
          <a:xfrm>
            <a:off x="139700" y="1611313"/>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5" name="Rounded Rectangle 34"/>
          <p:cNvSpPr/>
          <p:nvPr/>
        </p:nvSpPr>
        <p:spPr>
          <a:xfrm>
            <a:off x="1689100" y="1631950"/>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0" name="Rounded Rectangle 39"/>
          <p:cNvSpPr/>
          <p:nvPr/>
        </p:nvSpPr>
        <p:spPr>
          <a:xfrm>
            <a:off x="1712913" y="1662113"/>
            <a:ext cx="6635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1" name="Rounded Rectangle 40"/>
          <p:cNvSpPr/>
          <p:nvPr/>
        </p:nvSpPr>
        <p:spPr>
          <a:xfrm>
            <a:off x="2444750" y="1662113"/>
            <a:ext cx="8032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3" name="Rounded Rectangle 42"/>
          <p:cNvSpPr/>
          <p:nvPr/>
        </p:nvSpPr>
        <p:spPr>
          <a:xfrm>
            <a:off x="139700" y="20589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50" name="Rounded Rectangle 49"/>
          <p:cNvSpPr/>
          <p:nvPr/>
        </p:nvSpPr>
        <p:spPr>
          <a:xfrm>
            <a:off x="139700" y="24780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55" name="Rounded Rectangle 54"/>
          <p:cNvSpPr/>
          <p:nvPr/>
        </p:nvSpPr>
        <p:spPr>
          <a:xfrm>
            <a:off x="1689100" y="2498725"/>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6" name="Rounded Rectangle 55"/>
          <p:cNvSpPr/>
          <p:nvPr/>
        </p:nvSpPr>
        <p:spPr>
          <a:xfrm>
            <a:off x="1712913" y="2528888"/>
            <a:ext cx="801687"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7" name="Rounded Rectangle 56"/>
          <p:cNvSpPr/>
          <p:nvPr/>
        </p:nvSpPr>
        <p:spPr>
          <a:xfrm>
            <a:off x="2584450" y="2528888"/>
            <a:ext cx="527050"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8" name="Rounded Rectangle 57"/>
          <p:cNvSpPr/>
          <p:nvPr/>
        </p:nvSpPr>
        <p:spPr>
          <a:xfrm>
            <a:off x="3295650" y="1662113"/>
            <a:ext cx="495300"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9" name="Rounded Rectangle 58"/>
          <p:cNvSpPr/>
          <p:nvPr/>
        </p:nvSpPr>
        <p:spPr>
          <a:xfrm>
            <a:off x="3848100" y="1662113"/>
            <a:ext cx="995363"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60" name="Rounded Rectangle 59"/>
          <p:cNvSpPr/>
          <p:nvPr/>
        </p:nvSpPr>
        <p:spPr>
          <a:xfrm>
            <a:off x="4090988" y="1233488"/>
            <a:ext cx="601662"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grpSp>
        <p:nvGrpSpPr>
          <p:cNvPr id="24598" name="Group 3"/>
          <p:cNvGrpSpPr>
            <a:grpSpLocks/>
          </p:cNvGrpSpPr>
          <p:nvPr/>
        </p:nvGrpSpPr>
        <p:grpSpPr bwMode="auto">
          <a:xfrm>
            <a:off x="1689100" y="2079625"/>
            <a:ext cx="5426075" cy="298450"/>
            <a:chOff x="1689891" y="2079129"/>
            <a:chExt cx="5425283" cy="299528"/>
          </a:xfrm>
        </p:grpSpPr>
        <p:sp>
          <p:nvSpPr>
            <p:cNvPr id="45" name="Rounded Rectangle 44"/>
            <p:cNvSpPr/>
            <p:nvPr/>
          </p:nvSpPr>
          <p:spPr>
            <a:xfrm>
              <a:off x="1689891" y="2079129"/>
              <a:ext cx="5425283" cy="299528"/>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7" name="Rounded Rectangle 46"/>
            <p:cNvSpPr/>
            <p:nvPr/>
          </p:nvSpPr>
          <p:spPr>
            <a:xfrm>
              <a:off x="1712113" y="2109401"/>
              <a:ext cx="984106"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8" name="Rounded Rectangle 47"/>
            <p:cNvSpPr/>
            <p:nvPr/>
          </p:nvSpPr>
          <p:spPr>
            <a:xfrm>
              <a:off x="2769233" y="2109401"/>
              <a:ext cx="803158"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61" name="Rounded Rectangle 60"/>
            <p:cNvSpPr/>
            <p:nvPr/>
          </p:nvSpPr>
          <p:spPr>
            <a:xfrm>
              <a:off x="3631121" y="2109401"/>
              <a:ext cx="803158"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62" name="Rounded Rectangle 61"/>
            <p:cNvSpPr/>
            <p:nvPr/>
          </p:nvSpPr>
          <p:spPr>
            <a:xfrm>
              <a:off x="4493007" y="2109401"/>
              <a:ext cx="580940"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63" name="Rounded Rectangle 62"/>
            <p:cNvSpPr/>
            <p:nvPr/>
          </p:nvSpPr>
          <p:spPr>
            <a:xfrm>
              <a:off x="5134263" y="2109401"/>
              <a:ext cx="872998"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grpSp>
      <p:sp>
        <p:nvSpPr>
          <p:cNvPr id="64" name="Rounded Rectangle 63"/>
          <p:cNvSpPr/>
          <p:nvPr/>
        </p:nvSpPr>
        <p:spPr>
          <a:xfrm>
            <a:off x="3170238" y="2528888"/>
            <a:ext cx="1079500"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65" name="Explosion 1 64"/>
          <p:cNvSpPr/>
          <p:nvPr/>
        </p:nvSpPr>
        <p:spPr>
          <a:xfrm>
            <a:off x="5794375" y="1947863"/>
            <a:ext cx="857250" cy="571500"/>
          </a:xfrm>
          <a:prstGeom prst="irregularSeal1">
            <a:avLst/>
          </a:prstGeom>
          <a:solidFill>
            <a:schemeClr val="accent5"/>
          </a:solidFill>
          <a:ln w="12700">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1200" dirty="0">
                <a:solidFill>
                  <a:schemeClr val="bg1"/>
                </a:solidFill>
                <a:latin typeface="+mj-lt"/>
              </a:rPr>
              <a:t>done!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714375" y="3576638"/>
            <a:ext cx="6534150" cy="1204912"/>
          </a:xfrm>
          <a:prstGeom prst="roundRect">
            <a:avLst>
              <a:gd name="adj" fmla="val 8396"/>
            </a:avLst>
          </a:prstGeom>
          <a:solidFill>
            <a:schemeClr val="bg2">
              <a:lumMod val="6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defRPr/>
            </a:pPr>
            <a:r>
              <a:rPr lang="en-US" sz="1200" dirty="0">
                <a:solidFill>
                  <a:schemeClr val="accent6"/>
                </a:solidFill>
                <a:latin typeface="+mj-lt"/>
              </a:rPr>
              <a:t>Queue</a:t>
            </a:r>
          </a:p>
        </p:txBody>
      </p:sp>
      <p:sp>
        <p:nvSpPr>
          <p:cNvPr id="25603" name="Title 5"/>
          <p:cNvSpPr>
            <a:spLocks noGrp="1"/>
          </p:cNvSpPr>
          <p:nvPr>
            <p:ph type="title"/>
          </p:nvPr>
        </p:nvSpPr>
        <p:spPr/>
        <p:txBody>
          <a:bodyPr/>
          <a:lstStyle/>
          <a:p>
            <a:r>
              <a:rPr lang="en-US" altLang="en-US" smtClean="0">
                <a:ea typeface="ＭＳ Ｐゴシック" panose="020B0600070205080204" pitchFamily="34" charset="-128"/>
              </a:rPr>
              <a:t>Multi-Threaded Submission</a:t>
            </a:r>
          </a:p>
        </p:txBody>
      </p:sp>
      <p:sp>
        <p:nvSpPr>
          <p:cNvPr id="39" name="Rounded Rectangle 38"/>
          <p:cNvSpPr/>
          <p:nvPr/>
        </p:nvSpPr>
        <p:spPr>
          <a:xfrm>
            <a:off x="7496175" y="4111625"/>
            <a:ext cx="1533525" cy="503238"/>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GPU Front-End</a:t>
            </a:r>
          </a:p>
        </p:txBody>
      </p:sp>
      <p:sp>
        <p:nvSpPr>
          <p:cNvPr id="54" name="Rectangle 53"/>
          <p:cNvSpPr/>
          <p:nvPr/>
        </p:nvSpPr>
        <p:spPr>
          <a:xfrm>
            <a:off x="4775200" y="3921125"/>
            <a:ext cx="138113"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2" name="Rounded Rectangle 21"/>
          <p:cNvSpPr/>
          <p:nvPr/>
        </p:nvSpPr>
        <p:spPr>
          <a:xfrm>
            <a:off x="139700" y="11826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8" name="Rounded Rectangle 37"/>
          <p:cNvSpPr/>
          <p:nvPr/>
        </p:nvSpPr>
        <p:spPr>
          <a:xfrm>
            <a:off x="1689100" y="1203325"/>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7" name="Rounded Rectangle 36"/>
          <p:cNvSpPr/>
          <p:nvPr/>
        </p:nvSpPr>
        <p:spPr>
          <a:xfrm>
            <a:off x="1712913" y="1233488"/>
            <a:ext cx="145732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18" name="Rounded Rectangle 17"/>
          <p:cNvSpPr/>
          <p:nvPr/>
        </p:nvSpPr>
        <p:spPr>
          <a:xfrm>
            <a:off x="3228975" y="1233488"/>
            <a:ext cx="8032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34" name="Rounded Rectangle 33"/>
          <p:cNvSpPr/>
          <p:nvPr/>
        </p:nvSpPr>
        <p:spPr>
          <a:xfrm>
            <a:off x="139700" y="1611313"/>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5" name="Rounded Rectangle 34"/>
          <p:cNvSpPr/>
          <p:nvPr/>
        </p:nvSpPr>
        <p:spPr>
          <a:xfrm>
            <a:off x="1689100" y="1631950"/>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0" name="Rounded Rectangle 39"/>
          <p:cNvSpPr/>
          <p:nvPr/>
        </p:nvSpPr>
        <p:spPr>
          <a:xfrm>
            <a:off x="1712913" y="1662113"/>
            <a:ext cx="6635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1" name="Rounded Rectangle 40"/>
          <p:cNvSpPr/>
          <p:nvPr/>
        </p:nvSpPr>
        <p:spPr>
          <a:xfrm>
            <a:off x="2444750" y="1662113"/>
            <a:ext cx="8032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3" name="Rounded Rectangle 42"/>
          <p:cNvSpPr/>
          <p:nvPr/>
        </p:nvSpPr>
        <p:spPr>
          <a:xfrm>
            <a:off x="139700" y="20589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50" name="Rounded Rectangle 49"/>
          <p:cNvSpPr/>
          <p:nvPr/>
        </p:nvSpPr>
        <p:spPr>
          <a:xfrm>
            <a:off x="139700" y="24780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55" name="Rounded Rectangle 54"/>
          <p:cNvSpPr/>
          <p:nvPr/>
        </p:nvSpPr>
        <p:spPr>
          <a:xfrm>
            <a:off x="1689100" y="2498725"/>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6" name="Rounded Rectangle 55"/>
          <p:cNvSpPr/>
          <p:nvPr/>
        </p:nvSpPr>
        <p:spPr>
          <a:xfrm>
            <a:off x="1712913" y="2528888"/>
            <a:ext cx="801687"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7" name="Rounded Rectangle 56"/>
          <p:cNvSpPr/>
          <p:nvPr/>
        </p:nvSpPr>
        <p:spPr>
          <a:xfrm>
            <a:off x="2584450" y="2528888"/>
            <a:ext cx="527050"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8" name="Rounded Rectangle 57"/>
          <p:cNvSpPr/>
          <p:nvPr/>
        </p:nvSpPr>
        <p:spPr>
          <a:xfrm>
            <a:off x="3295650" y="1662113"/>
            <a:ext cx="495300"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9" name="Rounded Rectangle 58"/>
          <p:cNvSpPr/>
          <p:nvPr/>
        </p:nvSpPr>
        <p:spPr>
          <a:xfrm>
            <a:off x="3848100" y="1662113"/>
            <a:ext cx="995363"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60" name="Rounded Rectangle 59"/>
          <p:cNvSpPr/>
          <p:nvPr/>
        </p:nvSpPr>
        <p:spPr>
          <a:xfrm>
            <a:off x="4090988" y="1233488"/>
            <a:ext cx="601662"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64" name="Rounded Rectangle 63"/>
          <p:cNvSpPr/>
          <p:nvPr/>
        </p:nvSpPr>
        <p:spPr>
          <a:xfrm>
            <a:off x="3170238" y="2528888"/>
            <a:ext cx="1079500"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grpSp>
        <p:nvGrpSpPr>
          <p:cNvPr id="25623" name="Group 65"/>
          <p:cNvGrpSpPr>
            <a:grpSpLocks/>
          </p:cNvGrpSpPr>
          <p:nvPr/>
        </p:nvGrpSpPr>
        <p:grpSpPr bwMode="auto">
          <a:xfrm>
            <a:off x="1689100" y="4364038"/>
            <a:ext cx="5426075" cy="298450"/>
            <a:chOff x="1689891" y="2079129"/>
            <a:chExt cx="5425283" cy="299528"/>
          </a:xfrm>
        </p:grpSpPr>
        <p:sp>
          <p:nvSpPr>
            <p:cNvPr id="67" name="Rounded Rectangle 66"/>
            <p:cNvSpPr/>
            <p:nvPr/>
          </p:nvSpPr>
          <p:spPr>
            <a:xfrm>
              <a:off x="1689891" y="2079129"/>
              <a:ext cx="5425283" cy="299528"/>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68" name="Rounded Rectangle 67"/>
            <p:cNvSpPr/>
            <p:nvPr/>
          </p:nvSpPr>
          <p:spPr>
            <a:xfrm>
              <a:off x="1712113" y="2109400"/>
              <a:ext cx="984106"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69" name="Rounded Rectangle 68"/>
            <p:cNvSpPr/>
            <p:nvPr/>
          </p:nvSpPr>
          <p:spPr>
            <a:xfrm>
              <a:off x="2769233" y="2109400"/>
              <a:ext cx="803158"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70" name="Rounded Rectangle 69"/>
            <p:cNvSpPr/>
            <p:nvPr/>
          </p:nvSpPr>
          <p:spPr>
            <a:xfrm>
              <a:off x="3631121" y="2109400"/>
              <a:ext cx="803158"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71" name="Rounded Rectangle 70"/>
            <p:cNvSpPr/>
            <p:nvPr/>
          </p:nvSpPr>
          <p:spPr>
            <a:xfrm>
              <a:off x="4493007" y="2109400"/>
              <a:ext cx="580940"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72" name="Rounded Rectangle 71"/>
            <p:cNvSpPr/>
            <p:nvPr/>
          </p:nvSpPr>
          <p:spPr>
            <a:xfrm>
              <a:off x="5134263" y="2109400"/>
              <a:ext cx="872998"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714375" y="3576638"/>
            <a:ext cx="6534150" cy="1204912"/>
          </a:xfrm>
          <a:prstGeom prst="roundRect">
            <a:avLst>
              <a:gd name="adj" fmla="val 8396"/>
            </a:avLst>
          </a:prstGeom>
          <a:solidFill>
            <a:schemeClr val="bg2">
              <a:lumMod val="6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defRPr/>
            </a:pPr>
            <a:r>
              <a:rPr lang="en-US" sz="1200" dirty="0">
                <a:solidFill>
                  <a:schemeClr val="accent6"/>
                </a:solidFill>
                <a:latin typeface="+mj-lt"/>
              </a:rPr>
              <a:t>Queue</a:t>
            </a:r>
          </a:p>
        </p:txBody>
      </p:sp>
      <p:sp>
        <p:nvSpPr>
          <p:cNvPr id="26627" name="Title 5"/>
          <p:cNvSpPr>
            <a:spLocks noGrp="1"/>
          </p:cNvSpPr>
          <p:nvPr>
            <p:ph type="title"/>
          </p:nvPr>
        </p:nvSpPr>
        <p:spPr/>
        <p:txBody>
          <a:bodyPr/>
          <a:lstStyle/>
          <a:p>
            <a:r>
              <a:rPr lang="en-US" altLang="en-US" smtClean="0">
                <a:ea typeface="ＭＳ Ｐゴシック" panose="020B0600070205080204" pitchFamily="34" charset="-128"/>
              </a:rPr>
              <a:t>Multi-Threaded Submission</a:t>
            </a:r>
          </a:p>
        </p:txBody>
      </p:sp>
      <p:sp>
        <p:nvSpPr>
          <p:cNvPr id="39" name="Rounded Rectangle 38"/>
          <p:cNvSpPr/>
          <p:nvPr/>
        </p:nvSpPr>
        <p:spPr>
          <a:xfrm>
            <a:off x="7496175" y="4111625"/>
            <a:ext cx="1533525" cy="503238"/>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GPU Front-End</a:t>
            </a:r>
          </a:p>
        </p:txBody>
      </p:sp>
      <p:sp>
        <p:nvSpPr>
          <p:cNvPr id="54" name="Rectangle 53"/>
          <p:cNvSpPr/>
          <p:nvPr/>
        </p:nvSpPr>
        <p:spPr>
          <a:xfrm>
            <a:off x="4775200" y="3921125"/>
            <a:ext cx="138113" cy="1492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2" name="Rounded Rectangle 21"/>
          <p:cNvSpPr/>
          <p:nvPr/>
        </p:nvSpPr>
        <p:spPr>
          <a:xfrm>
            <a:off x="139700" y="11826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8" name="Rounded Rectangle 37"/>
          <p:cNvSpPr/>
          <p:nvPr/>
        </p:nvSpPr>
        <p:spPr>
          <a:xfrm>
            <a:off x="1689100" y="1203325"/>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7" name="Rounded Rectangle 36"/>
          <p:cNvSpPr/>
          <p:nvPr/>
        </p:nvSpPr>
        <p:spPr>
          <a:xfrm>
            <a:off x="1712913" y="1233488"/>
            <a:ext cx="145732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18" name="Rounded Rectangle 17"/>
          <p:cNvSpPr/>
          <p:nvPr/>
        </p:nvSpPr>
        <p:spPr>
          <a:xfrm>
            <a:off x="3228975" y="1233488"/>
            <a:ext cx="8032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34" name="Rounded Rectangle 33"/>
          <p:cNvSpPr/>
          <p:nvPr/>
        </p:nvSpPr>
        <p:spPr>
          <a:xfrm>
            <a:off x="139700" y="1611313"/>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35" name="Rounded Rectangle 34"/>
          <p:cNvSpPr/>
          <p:nvPr/>
        </p:nvSpPr>
        <p:spPr>
          <a:xfrm>
            <a:off x="1689100" y="1631950"/>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0" name="Rounded Rectangle 39"/>
          <p:cNvSpPr/>
          <p:nvPr/>
        </p:nvSpPr>
        <p:spPr>
          <a:xfrm>
            <a:off x="1712913" y="1662113"/>
            <a:ext cx="6635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1" name="Rounded Rectangle 40"/>
          <p:cNvSpPr/>
          <p:nvPr/>
        </p:nvSpPr>
        <p:spPr>
          <a:xfrm>
            <a:off x="2444750" y="1662113"/>
            <a:ext cx="803275"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3" name="Rounded Rectangle 42"/>
          <p:cNvSpPr/>
          <p:nvPr/>
        </p:nvSpPr>
        <p:spPr>
          <a:xfrm>
            <a:off x="139700" y="20589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50" name="Rounded Rectangle 49"/>
          <p:cNvSpPr/>
          <p:nvPr/>
        </p:nvSpPr>
        <p:spPr>
          <a:xfrm>
            <a:off x="139700" y="2478088"/>
            <a:ext cx="1406525" cy="319087"/>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CPU Thread</a:t>
            </a:r>
          </a:p>
        </p:txBody>
      </p:sp>
      <p:sp>
        <p:nvSpPr>
          <p:cNvPr id="55" name="Rounded Rectangle 54"/>
          <p:cNvSpPr/>
          <p:nvPr/>
        </p:nvSpPr>
        <p:spPr>
          <a:xfrm>
            <a:off x="1689100" y="2498725"/>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6" name="Rounded Rectangle 55"/>
          <p:cNvSpPr/>
          <p:nvPr/>
        </p:nvSpPr>
        <p:spPr>
          <a:xfrm>
            <a:off x="1712913" y="2528888"/>
            <a:ext cx="801687"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7" name="Rounded Rectangle 56"/>
          <p:cNvSpPr/>
          <p:nvPr/>
        </p:nvSpPr>
        <p:spPr>
          <a:xfrm>
            <a:off x="2584450" y="2528888"/>
            <a:ext cx="527050"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8" name="Rounded Rectangle 57"/>
          <p:cNvSpPr/>
          <p:nvPr/>
        </p:nvSpPr>
        <p:spPr>
          <a:xfrm>
            <a:off x="3295650" y="1662113"/>
            <a:ext cx="495300"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59" name="Rounded Rectangle 58"/>
          <p:cNvSpPr/>
          <p:nvPr/>
        </p:nvSpPr>
        <p:spPr>
          <a:xfrm>
            <a:off x="3848100" y="1662113"/>
            <a:ext cx="995363"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60" name="Rounded Rectangle 59"/>
          <p:cNvSpPr/>
          <p:nvPr/>
        </p:nvSpPr>
        <p:spPr>
          <a:xfrm>
            <a:off x="4090988" y="1233488"/>
            <a:ext cx="601662"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45" name="Rounded Rectangle 44"/>
          <p:cNvSpPr/>
          <p:nvPr/>
        </p:nvSpPr>
        <p:spPr>
          <a:xfrm>
            <a:off x="1689100" y="2079625"/>
            <a:ext cx="5426075" cy="298450"/>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64" name="Rounded Rectangle 63"/>
          <p:cNvSpPr/>
          <p:nvPr/>
        </p:nvSpPr>
        <p:spPr>
          <a:xfrm>
            <a:off x="3170238" y="2528888"/>
            <a:ext cx="1079500" cy="225425"/>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grpSp>
        <p:nvGrpSpPr>
          <p:cNvPr id="26648" name="Group 65"/>
          <p:cNvGrpSpPr>
            <a:grpSpLocks/>
          </p:cNvGrpSpPr>
          <p:nvPr/>
        </p:nvGrpSpPr>
        <p:grpSpPr bwMode="auto">
          <a:xfrm>
            <a:off x="1689100" y="4364038"/>
            <a:ext cx="5426075" cy="298450"/>
            <a:chOff x="1689891" y="2079129"/>
            <a:chExt cx="5425283" cy="299528"/>
          </a:xfrm>
        </p:grpSpPr>
        <p:sp>
          <p:nvSpPr>
            <p:cNvPr id="67" name="Rounded Rectangle 66"/>
            <p:cNvSpPr/>
            <p:nvPr/>
          </p:nvSpPr>
          <p:spPr>
            <a:xfrm>
              <a:off x="1689891" y="2079129"/>
              <a:ext cx="5425283" cy="299528"/>
            </a:xfrm>
            <a:prstGeom prst="roundRect">
              <a:avLst>
                <a:gd name="adj" fmla="val 8396"/>
              </a:avLst>
            </a:prstGeom>
            <a:solidFill>
              <a:schemeClr val="bg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68" name="Rounded Rectangle 67"/>
            <p:cNvSpPr/>
            <p:nvPr/>
          </p:nvSpPr>
          <p:spPr>
            <a:xfrm>
              <a:off x="1712113" y="2109400"/>
              <a:ext cx="984106"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69" name="Rounded Rectangle 68"/>
            <p:cNvSpPr/>
            <p:nvPr/>
          </p:nvSpPr>
          <p:spPr>
            <a:xfrm>
              <a:off x="2769233" y="2109400"/>
              <a:ext cx="803158"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70" name="Rounded Rectangle 69"/>
            <p:cNvSpPr/>
            <p:nvPr/>
          </p:nvSpPr>
          <p:spPr>
            <a:xfrm>
              <a:off x="3631121" y="2109400"/>
              <a:ext cx="803158"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71" name="Rounded Rectangle 70"/>
            <p:cNvSpPr/>
            <p:nvPr/>
          </p:nvSpPr>
          <p:spPr>
            <a:xfrm>
              <a:off x="4493007" y="2109400"/>
              <a:ext cx="580940"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sp>
          <p:nvSpPr>
            <p:cNvPr id="72" name="Rounded Rectangle 71"/>
            <p:cNvSpPr/>
            <p:nvPr/>
          </p:nvSpPr>
          <p:spPr>
            <a:xfrm>
              <a:off x="5134263" y="2109400"/>
              <a:ext cx="872998" cy="226239"/>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200" dirty="0" err="1">
                  <a:solidFill>
                    <a:schemeClr val="accent6"/>
                  </a:solidFill>
                  <a:latin typeface="+mj-lt"/>
                </a:rPr>
                <a:t>cmd</a:t>
              </a:r>
              <a:endParaRPr lang="en-US" sz="1200" dirty="0">
                <a:solidFill>
                  <a:schemeClr val="accent6"/>
                </a:solidFill>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ea typeface="ＭＳ Ｐゴシック" panose="020B0600070205080204" pitchFamily="34" charset="-128"/>
              </a:rPr>
              <a:t>“Free Threading”</a:t>
            </a:r>
          </a:p>
        </p:txBody>
      </p:sp>
      <p:sp>
        <p:nvSpPr>
          <p:cNvPr id="27651" name="Content Placeholder 2"/>
          <p:cNvSpPr>
            <a:spLocks noGrp="1"/>
          </p:cNvSpPr>
          <p:nvPr>
            <p:ph idx="1"/>
          </p:nvPr>
        </p:nvSpPr>
        <p:spPr/>
        <p:txBody>
          <a:bodyPr/>
          <a:lstStyle/>
          <a:p>
            <a:r>
              <a:rPr lang="en-US" altLang="en-US" smtClean="0">
                <a:ea typeface="ＭＳ Ｐゴシック" panose="020B0600070205080204" pitchFamily="34" charset="-128"/>
              </a:rPr>
              <a:t>Call API functions from any thread</a:t>
            </a:r>
          </a:p>
          <a:p>
            <a:pPr lvl="1"/>
            <a:r>
              <a:rPr lang="en-US" altLang="en-US" smtClean="0">
                <a:ea typeface="ＭＳ Ｐゴシック" panose="020B0600070205080204" pitchFamily="34" charset="-128"/>
              </a:rPr>
              <a:t>Not required to have one “render thread”</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Application responsible for synchronization</a:t>
            </a:r>
          </a:p>
          <a:p>
            <a:pPr lvl="1"/>
            <a:r>
              <a:rPr lang="en-US" altLang="en-US" smtClean="0">
                <a:ea typeface="ＭＳ Ｐゴシック" panose="020B0600070205080204" pitchFamily="34" charset="-128"/>
              </a:rPr>
              <a:t>Calls that read/write same API object(s)</a:t>
            </a:r>
          </a:p>
          <a:p>
            <a:pPr lvl="1"/>
            <a:r>
              <a:rPr lang="en-US" altLang="en-US" smtClean="0">
                <a:ea typeface="ＭＳ Ｐゴシック" panose="020B0600070205080204" pitchFamily="34" charset="-128"/>
              </a:rPr>
              <a:t>Often, object is owned by one thread at a time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anose="020B0600070205080204" pitchFamily="34" charset="-128"/>
              </a:rPr>
              <a:t>Similarities</a:t>
            </a:r>
          </a:p>
        </p:txBody>
      </p:sp>
      <p:sp>
        <p:nvSpPr>
          <p:cNvPr id="28675" name="Content Placeholder 2"/>
          <p:cNvSpPr>
            <a:spLocks noGrp="1"/>
          </p:cNvSpPr>
          <p:nvPr>
            <p:ph idx="1"/>
          </p:nvPr>
        </p:nvSpPr>
        <p:spPr/>
        <p:txBody>
          <a:bodyPr/>
          <a:lstStyle/>
          <a:p>
            <a:r>
              <a:rPr lang="en-US" altLang="en-US" smtClean="0">
                <a:ea typeface="ＭＳ Ｐゴシック" panose="020B0600070205080204" pitchFamily="34" charset="-128"/>
              </a:rPr>
              <a:t>Free-threaded record + submit</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Command buffer contents are opaque</a:t>
            </a:r>
          </a:p>
          <a:p>
            <a:pPr lvl="1"/>
            <a:r>
              <a:rPr lang="en-US" altLang="en-US" smtClean="0">
                <a:ea typeface="ＭＳ Ｐゴシック" panose="020B0600070205080204" pitchFamily="34" charset="-128"/>
              </a:rPr>
              <a:t>Can’t ship pre-built buffers like on console</a:t>
            </a:r>
          </a:p>
          <a:p>
            <a:pPr lvl="1"/>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No state inheritance across buffers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Differences</a:t>
            </a:r>
          </a:p>
        </p:txBody>
      </p:sp>
      <p:sp>
        <p:nvSpPr>
          <p:cNvPr id="29699" name="Content Placeholder 2"/>
          <p:cNvSpPr>
            <a:spLocks noGrp="1"/>
          </p:cNvSpPr>
          <p:nvPr>
            <p:ph idx="1"/>
          </p:nvPr>
        </p:nvSpPr>
        <p:spPr/>
        <p:txBody>
          <a:bodyPr/>
          <a:lstStyle/>
          <a:p>
            <a:r>
              <a:rPr lang="en-US" altLang="en-US" smtClean="0">
                <a:ea typeface="ＭＳ Ｐゴシック" panose="020B0600070205080204" pitchFamily="34" charset="-128"/>
              </a:rPr>
              <a:t>Metal command buffers are one-shot</a:t>
            </a:r>
          </a:p>
          <a:p>
            <a:r>
              <a:rPr lang="en-US" altLang="en-US" smtClean="0">
                <a:ea typeface="ＭＳ Ｐゴシック" panose="020B0600070205080204" pitchFamily="34" charset="-128"/>
              </a:rPr>
              <a:t>Vulkan, D3D12 allow more re-use</a:t>
            </a:r>
          </a:p>
          <a:p>
            <a:pPr lvl="1"/>
            <a:r>
              <a:rPr lang="en-US" altLang="en-US" smtClean="0">
                <a:ea typeface="ＭＳ Ｐゴシック" panose="020B0600070205080204" pitchFamily="34" charset="-128"/>
              </a:rPr>
              <a:t>Re-submit same buffer across frames</a:t>
            </a:r>
          </a:p>
          <a:p>
            <a:pPr lvl="1"/>
            <a:r>
              <a:rPr lang="en-US" altLang="en-US" smtClean="0">
                <a:ea typeface="ＭＳ Ｐゴシック" panose="020B0600070205080204" pitchFamily="34" charset="-128"/>
              </a:rPr>
              <a:t>Invoke one command buffer from another</a:t>
            </a:r>
          </a:p>
          <a:p>
            <a:pPr lvl="2"/>
            <a:r>
              <a:rPr lang="en-US" altLang="en-US" smtClean="0">
                <a:ea typeface="ＭＳ Ｐゴシック" panose="020B0600070205080204" pitchFamily="34" charset="-128"/>
              </a:rPr>
              <a:t>Limited form of command-buffer call/return</a:t>
            </a:r>
          </a:p>
          <a:p>
            <a:pPr lvl="2"/>
            <a:r>
              <a:rPr lang="en-US" altLang="en-US" smtClean="0">
                <a:ea typeface="ＭＳ Ｐゴシック" panose="020B0600070205080204" pitchFamily="34" charset="-128"/>
              </a:rPr>
              <a:t>“Second-level” command buffer / “bundle”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722313" y="3305175"/>
            <a:ext cx="7772400" cy="1022350"/>
          </a:xfrm>
        </p:spPr>
        <p:txBody>
          <a:bodyPr/>
          <a:lstStyle/>
          <a:p>
            <a:r>
              <a:rPr lang="en-US" altLang="en-US" smtClean="0">
                <a:ea typeface="ＭＳ Ｐゴシック" panose="020B0600070205080204" pitchFamily="34" charset="-128"/>
              </a:rPr>
              <a:t>Pipeline State Objects</a:t>
            </a:r>
          </a:p>
        </p:txBody>
      </p:sp>
      <p:sp>
        <p:nvSpPr>
          <p:cNvPr id="30723" name="Text Placeholder 4"/>
          <p:cNvSpPr>
            <a:spLocks noGrp="1"/>
          </p:cNvSpPr>
          <p:nvPr>
            <p:ph type="body" idx="1"/>
          </p:nvPr>
        </p:nvSpPr>
        <p:spPr>
          <a:xfrm>
            <a:off x="722313" y="2179638"/>
            <a:ext cx="7772400" cy="1125537"/>
          </a:xfrm>
        </p:spPr>
        <p:txBody>
          <a:bodyPr/>
          <a:lstStyle/>
          <a:p>
            <a:endParaRPr lang="en-US" altLang="en-US" smtClean="0">
              <a:ea typeface="ＭＳ Ｐゴシック" panose="020B0600070205080204" pitchFamily="34" charset="-128"/>
            </a:endParaRPr>
          </a:p>
        </p:txBody>
      </p:sp>
      <p:sp>
        <p:nvSpPr>
          <p:cNvPr id="32" name="TextBox 2"/>
          <p:cNvSpPr txBox="1">
            <a:spLocks noChangeArrowheads="1"/>
          </p:cNvSpPr>
          <p:nvPr/>
        </p:nvSpPr>
        <p:spPr bwMode="auto">
          <a:xfrm>
            <a:off x="7086600" y="4141788"/>
            <a:ext cx="5873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Metal</a:t>
            </a:r>
          </a:p>
        </p:txBody>
      </p:sp>
      <p:sp>
        <p:nvSpPr>
          <p:cNvPr id="33" name="TextBox 32"/>
          <p:cNvSpPr txBox="1">
            <a:spLocks noChangeArrowheads="1"/>
          </p:cNvSpPr>
          <p:nvPr/>
        </p:nvSpPr>
        <p:spPr bwMode="auto">
          <a:xfrm>
            <a:off x="7743825" y="4141788"/>
            <a:ext cx="6492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Vulkan</a:t>
            </a:r>
          </a:p>
        </p:txBody>
      </p:sp>
      <p:sp>
        <p:nvSpPr>
          <p:cNvPr id="34" name="TextBox 12"/>
          <p:cNvSpPr txBox="1">
            <a:spLocks noChangeArrowheads="1"/>
          </p:cNvSpPr>
          <p:nvPr/>
        </p:nvSpPr>
        <p:spPr bwMode="auto">
          <a:xfrm>
            <a:off x="6369050" y="4141788"/>
            <a:ext cx="6619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D3D12</a:t>
            </a:r>
          </a:p>
        </p:txBody>
      </p:sp>
      <p:sp>
        <p:nvSpPr>
          <p:cNvPr id="35" name="Rounded Rectangle 34"/>
          <p:cNvSpPr/>
          <p:nvPr/>
        </p:nvSpPr>
        <p:spPr>
          <a:xfrm>
            <a:off x="7964488" y="1219200"/>
            <a:ext cx="206375" cy="27987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ounded Rectangle 35"/>
          <p:cNvSpPr/>
          <p:nvPr/>
        </p:nvSpPr>
        <p:spPr>
          <a:xfrm>
            <a:off x="7262813" y="1219200"/>
            <a:ext cx="206375" cy="169068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ounded Rectangle 36"/>
          <p:cNvSpPr/>
          <p:nvPr/>
        </p:nvSpPr>
        <p:spPr>
          <a:xfrm>
            <a:off x="6596063" y="1219200"/>
            <a:ext cx="206375" cy="10588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ounded Rectangle 37"/>
          <p:cNvSpPr/>
          <p:nvPr/>
        </p:nvSpPr>
        <p:spPr>
          <a:xfrm>
            <a:off x="6596063" y="2909888"/>
            <a:ext cx="206375" cy="11080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7312025" y="3706813"/>
            <a:ext cx="107950" cy="107950"/>
          </a:xfrm>
          <a:prstGeom prst="ellips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40" name="Rounded Rectangle 39"/>
          <p:cNvSpPr/>
          <p:nvPr/>
        </p:nvSpPr>
        <p:spPr>
          <a:xfrm>
            <a:off x="5975350" y="1762125"/>
            <a:ext cx="2797175" cy="381000"/>
          </a:xfrm>
          <a:prstGeom prst="roundRect">
            <a:avLst>
              <a:gd name="adj" fmla="val 50000"/>
            </a:avLst>
          </a:prstGeom>
          <a:no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ea typeface="ＭＳ Ｐゴシック" panose="020B0600070205080204" pitchFamily="34" charset="-128"/>
              </a:rPr>
              <a:t>Next-Generation Graphics APIs</a:t>
            </a:r>
          </a:p>
        </p:txBody>
      </p:sp>
      <p:sp>
        <p:nvSpPr>
          <p:cNvPr id="4099" name="Content Placeholder 2"/>
          <p:cNvSpPr>
            <a:spLocks noGrp="1"/>
          </p:cNvSpPr>
          <p:nvPr>
            <p:ph idx="1"/>
          </p:nvPr>
        </p:nvSpPr>
        <p:spPr/>
        <p:txBody>
          <a:bodyPr/>
          <a:lstStyle/>
          <a:p>
            <a:r>
              <a:rPr lang="en-US" altLang="en-US" smtClean="0">
                <a:ea typeface="ＭＳ Ｐゴシック" panose="020B0600070205080204" pitchFamily="34" charset="-128"/>
              </a:rPr>
              <a:t>Vulkan, D3D12, and Metal</a:t>
            </a:r>
          </a:p>
          <a:p>
            <a:pPr lvl="1"/>
            <a:r>
              <a:rPr lang="en-US" altLang="en-US" smtClean="0">
                <a:ea typeface="ＭＳ Ｐゴシック" panose="020B0600070205080204" pitchFamily="34" charset="-128"/>
              </a:rPr>
              <a:t>Coming to platforms you care about</a:t>
            </a:r>
          </a:p>
          <a:p>
            <a:pPr lvl="1"/>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Why do we want new APIs?</a:t>
            </a:r>
          </a:p>
          <a:p>
            <a:r>
              <a:rPr lang="en-US" altLang="en-US" smtClean="0">
                <a:ea typeface="ＭＳ Ｐゴシック" panose="020B0600070205080204" pitchFamily="34" charset="-128"/>
              </a:rPr>
              <a:t>How are they different?</a:t>
            </a:r>
          </a:p>
          <a:p>
            <a:pPr lvl="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r>
              <a:rPr lang="en-US" altLang="en-US" smtClean="0">
                <a:ea typeface="ＭＳ Ｐゴシック" panose="020B0600070205080204" pitchFamily="34" charset="-128"/>
              </a:rPr>
              <a:t>State-Change Granularity</a:t>
            </a:r>
          </a:p>
        </p:txBody>
      </p:sp>
      <p:sp>
        <p:nvSpPr>
          <p:cNvPr id="31747" name="Content Placeholder 4"/>
          <p:cNvSpPr>
            <a:spLocks noGrp="1"/>
          </p:cNvSpPr>
          <p:nvPr>
            <p:ph idx="1"/>
          </p:nvPr>
        </p:nvSpPr>
        <p:spPr/>
        <p:txBody>
          <a:bodyPr/>
          <a:lstStyle/>
          <a:p>
            <a:r>
              <a:rPr lang="en-US" altLang="en-US" smtClean="0">
                <a:ea typeface="ＭＳ Ｐゴシック" panose="020B0600070205080204" pitchFamily="34" charset="-128"/>
              </a:rPr>
              <a:t>GL 1.0: “the OpenGL State Machine”</a:t>
            </a:r>
          </a:p>
          <a:p>
            <a:pPr lvl="1"/>
            <a:endParaRPr lang="en-US" altLang="en-US" smtClean="0">
              <a:ea typeface="ＭＳ Ｐゴシック" panose="020B0600070205080204" pitchFamily="34" charset="-128"/>
            </a:endParaRPr>
          </a:p>
          <a:p>
            <a:pPr lvl="1"/>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D3D10: aggregate state objects</a:t>
            </a:r>
          </a:p>
        </p:txBody>
      </p:sp>
      <p:sp>
        <p:nvSpPr>
          <p:cNvPr id="31748" name="Rectangle 3"/>
          <p:cNvSpPr>
            <a:spLocks noChangeArrowheads="1"/>
          </p:cNvSpPr>
          <p:nvPr/>
        </p:nvSpPr>
        <p:spPr bwMode="auto">
          <a:xfrm>
            <a:off x="1239838" y="1920875"/>
            <a:ext cx="5756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bg1"/>
                </a:solidFill>
                <a:latin typeface="Franklin Gothic Book" panose="020B05030201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bg1"/>
                </a:solidFill>
                <a:latin typeface="Franklin Gothic Book" panose="020B05030201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bg1"/>
                </a:solidFill>
                <a:latin typeface="Franklin Gothic Book" panose="020B05030201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glEnable(GL_BLEND);</a:t>
            </a:r>
          </a:p>
          <a:p>
            <a:pPr eaLnBrk="1" hangingPunct="1">
              <a:spcBef>
                <a:spcPct val="0"/>
              </a:spcBef>
              <a:buFontTx/>
              <a:buNone/>
            </a:pPr>
            <a:r>
              <a:rPr lang="en-US" altLang="en-US" sz="1800">
                <a:latin typeface="Consolas" panose="020B0609020204030204" pitchFamily="49" charset="0"/>
                <a:cs typeface="Consolas" panose="020B0609020204030204" pitchFamily="49" charset="0"/>
              </a:rPr>
              <a:t>glBlendFunc(GL_ONE, GL_ONE_MINUS_SRC_ALPHA);</a:t>
            </a:r>
          </a:p>
        </p:txBody>
      </p:sp>
      <p:sp>
        <p:nvSpPr>
          <p:cNvPr id="31749" name="Rectangle 4"/>
          <p:cNvSpPr>
            <a:spLocks noChangeArrowheads="1"/>
          </p:cNvSpPr>
          <p:nvPr/>
        </p:nvSpPr>
        <p:spPr bwMode="auto">
          <a:xfrm>
            <a:off x="1239838" y="3540125"/>
            <a:ext cx="72771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bg1"/>
                </a:solidFill>
                <a:latin typeface="Franklin Gothic Book" panose="020B05030201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bg1"/>
                </a:solidFill>
                <a:latin typeface="Franklin Gothic Book" panose="020B05030201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bg1"/>
                </a:solidFill>
                <a:latin typeface="Franklin Gothic Book" panose="020B05030201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d3dDevice-&gt;CreateBlendState(&amp;blendDesc, &amp;blendStateObj);</a:t>
            </a:r>
          </a:p>
          <a:p>
            <a:pPr eaLnBrk="1" hangingPunct="1">
              <a:spcBef>
                <a:spcPct val="0"/>
              </a:spcBef>
              <a:buFontTx/>
              <a:buNone/>
            </a:pPr>
            <a:r>
              <a:rPr lang="en-US" altLang="en-US" sz="1800">
                <a:latin typeface="Consolas" panose="020B0609020204030204" pitchFamily="49" charset="0"/>
                <a:cs typeface="Consolas" panose="020B0609020204030204" pitchFamily="49" charset="0"/>
              </a:rPr>
              <a:t>...</a:t>
            </a:r>
          </a:p>
          <a:p>
            <a:pPr eaLnBrk="1" hangingPunct="1">
              <a:spcBef>
                <a:spcPct val="0"/>
              </a:spcBef>
              <a:buFontTx/>
              <a:buNone/>
            </a:pPr>
            <a:r>
              <a:rPr lang="en-US" altLang="en-US" sz="1800">
                <a:latin typeface="Consolas" panose="020B0609020204030204" pitchFamily="49" charset="0"/>
                <a:cs typeface="Consolas" panose="020B0609020204030204" pitchFamily="49" charset="0"/>
              </a:rPr>
              <a:t>d3dContext-&gt;OMSetBlendState(blendStateObj);</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ea typeface="ＭＳ Ｐゴシック" panose="020B0600070205080204" pitchFamily="34" charset="-128"/>
              </a:rPr>
              <a:t>Pipeline State Object (PSO)</a:t>
            </a:r>
          </a:p>
        </p:txBody>
      </p:sp>
      <p:sp>
        <p:nvSpPr>
          <p:cNvPr id="32771" name="Content Placeholder 2"/>
          <p:cNvSpPr>
            <a:spLocks noGrp="1"/>
          </p:cNvSpPr>
          <p:nvPr>
            <p:ph idx="1"/>
          </p:nvPr>
        </p:nvSpPr>
        <p:spPr/>
        <p:txBody>
          <a:bodyPr/>
          <a:lstStyle/>
          <a:p>
            <a:r>
              <a:rPr lang="en-US" altLang="en-US" smtClean="0">
                <a:ea typeface="ＭＳ Ｐゴシック" panose="020B0600070205080204" pitchFamily="34" charset="-128"/>
              </a:rPr>
              <a:t>Encapsulates most of GPU state vector</a:t>
            </a:r>
          </a:p>
          <a:p>
            <a:pPr lvl="1"/>
            <a:r>
              <a:rPr lang="en-US" altLang="en-US" smtClean="0">
                <a:ea typeface="ＭＳ Ｐゴシック" panose="020B0600070205080204" pitchFamily="34" charset="-128"/>
              </a:rPr>
              <a:t>Application switches between full PSOs</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Compile and validate early</a:t>
            </a:r>
          </a:p>
          <a:p>
            <a:pPr lvl="1"/>
            <a:r>
              <a:rPr lang="en-US" altLang="en-US" smtClean="0">
                <a:ea typeface="ＭＳ Ｐゴシック" panose="020B0600070205080204" pitchFamily="34" charset="-128"/>
              </a:rPr>
              <a:t>Avoid driver pauses when changing state</a:t>
            </a:r>
          </a:p>
          <a:p>
            <a:pPr lvl="1"/>
            <a:r>
              <a:rPr lang="en-US" altLang="en-US" smtClean="0">
                <a:ea typeface="ＭＳ Ｐゴシック" panose="020B0600070205080204" pitchFamily="34" charset="-128"/>
              </a:rPr>
              <a:t>May not play nice with some engine designs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ea typeface="ＭＳ Ｐゴシック" panose="020B0600070205080204" pitchFamily="34" charset="-128"/>
              </a:rPr>
              <a:t>What goes in a PSO?</a:t>
            </a:r>
          </a:p>
        </p:txBody>
      </p:sp>
      <p:sp>
        <p:nvSpPr>
          <p:cNvPr id="33795" name="Content Placeholder 2"/>
          <p:cNvSpPr>
            <a:spLocks noGrp="1"/>
          </p:cNvSpPr>
          <p:nvPr>
            <p:ph idx="1"/>
          </p:nvPr>
        </p:nvSpPr>
        <p:spPr/>
        <p:txBody>
          <a:bodyPr/>
          <a:lstStyle/>
          <a:p>
            <a:r>
              <a:rPr lang="en-US" altLang="en-US" smtClean="0">
                <a:ea typeface="ＭＳ Ｐゴシック" panose="020B0600070205080204" pitchFamily="34" charset="-128"/>
              </a:rPr>
              <a:t>Shader for each active stage</a:t>
            </a:r>
          </a:p>
          <a:p>
            <a:r>
              <a:rPr lang="en-US" altLang="en-US" smtClean="0">
                <a:ea typeface="ＭＳ Ｐゴシック" panose="020B0600070205080204" pitchFamily="34" charset="-128"/>
              </a:rPr>
              <a:t>Much fixed-function state</a:t>
            </a:r>
          </a:p>
          <a:p>
            <a:pPr lvl="1"/>
            <a:r>
              <a:rPr lang="en-US" altLang="en-US" smtClean="0">
                <a:ea typeface="ＭＳ Ｐゴシック" panose="020B0600070205080204" pitchFamily="34" charset="-128"/>
              </a:rPr>
              <a:t>Blend, rasterizer, depth/stencil</a:t>
            </a:r>
          </a:p>
          <a:p>
            <a:pPr lvl="1"/>
            <a:r>
              <a:rPr lang="en-US" altLang="en-US" smtClean="0">
                <a:ea typeface="ＭＳ Ｐゴシック" panose="020B0600070205080204" pitchFamily="34" charset="-128"/>
              </a:rPr>
              <a:t>Format information</a:t>
            </a:r>
          </a:p>
          <a:p>
            <a:pPr lvl="2"/>
            <a:r>
              <a:rPr lang="en-US" altLang="en-US" smtClean="0">
                <a:ea typeface="ＭＳ Ｐゴシック" panose="020B0600070205080204" pitchFamily="34" charset="-128"/>
              </a:rPr>
              <a:t>Vertex attributes</a:t>
            </a:r>
          </a:p>
          <a:p>
            <a:pPr lvl="2"/>
            <a:r>
              <a:rPr lang="en-US" altLang="en-US" smtClean="0">
                <a:ea typeface="ＭＳ Ｐゴシック" panose="020B0600070205080204" pitchFamily="34" charset="-128"/>
              </a:rPr>
              <a:t>Color, depth targets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ea typeface="ＭＳ Ｐゴシック" panose="020B0600070205080204" pitchFamily="34" charset="-128"/>
              </a:rPr>
              <a:t>What doesn’t go in a PSO</a:t>
            </a:r>
          </a:p>
        </p:txBody>
      </p:sp>
      <p:sp>
        <p:nvSpPr>
          <p:cNvPr id="34819" name="Content Placeholder 2"/>
          <p:cNvSpPr>
            <a:spLocks noGrp="1"/>
          </p:cNvSpPr>
          <p:nvPr>
            <p:ph idx="1"/>
          </p:nvPr>
        </p:nvSpPr>
        <p:spPr/>
        <p:txBody>
          <a:bodyPr/>
          <a:lstStyle/>
          <a:p>
            <a:r>
              <a:rPr lang="en-US" altLang="en-US" smtClean="0">
                <a:ea typeface="ＭＳ Ｐゴシック" panose="020B0600070205080204" pitchFamily="34" charset="-128"/>
              </a:rPr>
              <a:t>Resource bindings</a:t>
            </a:r>
          </a:p>
          <a:p>
            <a:pPr lvl="1"/>
            <a:r>
              <a:rPr lang="en-US" altLang="en-US" smtClean="0">
                <a:ea typeface="ＭＳ Ｐゴシック" panose="020B0600070205080204" pitchFamily="34" charset="-128"/>
              </a:rPr>
              <a:t>Vertex/index/constant buffers, textures, ...</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Some pieces of fixed-function state</a:t>
            </a:r>
          </a:p>
          <a:p>
            <a:pPr lvl="1"/>
            <a:r>
              <a:rPr lang="en-US" altLang="en-US" smtClean="0">
                <a:ea typeface="ＭＳ Ｐゴシック" panose="020B0600070205080204" pitchFamily="34" charset="-128"/>
              </a:rPr>
              <a:t>A bit different for each API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Setting Non-PSO State</a:t>
            </a:r>
          </a:p>
        </p:txBody>
      </p:sp>
      <p:sp>
        <p:nvSpPr>
          <p:cNvPr id="35843" name="Content Placeholder 2"/>
          <p:cNvSpPr>
            <a:spLocks noGrp="1"/>
          </p:cNvSpPr>
          <p:nvPr>
            <p:ph idx="1"/>
          </p:nvPr>
        </p:nvSpPr>
        <p:spPr/>
        <p:txBody>
          <a:bodyPr/>
          <a:lstStyle/>
          <a:p>
            <a:r>
              <a:rPr lang="en-US" altLang="en-US" smtClean="0">
                <a:ea typeface="ＭＳ Ｐゴシック" panose="020B0600070205080204" pitchFamily="34" charset="-128"/>
              </a:rPr>
              <a:t>Set directly on command buffer</a:t>
            </a: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Use smaller state objects (Metal/Vulkan)</a:t>
            </a:r>
          </a:p>
        </p:txBody>
      </p:sp>
      <p:sp>
        <p:nvSpPr>
          <p:cNvPr id="35844" name="Rectangle 3"/>
          <p:cNvSpPr>
            <a:spLocks noChangeArrowheads="1"/>
          </p:cNvSpPr>
          <p:nvPr/>
        </p:nvSpPr>
        <p:spPr bwMode="auto">
          <a:xfrm>
            <a:off x="1239838" y="1920875"/>
            <a:ext cx="600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bg1"/>
                </a:solidFill>
                <a:latin typeface="Franklin Gothic Book" panose="020B05030201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bg1"/>
                </a:solidFill>
                <a:latin typeface="Franklin Gothic Book" panose="020B05030201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bg1"/>
                </a:solidFill>
                <a:latin typeface="Franklin Gothic Book" panose="020B05030201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d3dCommandBuffer-&gt;OMSetStencilRef(0xFFFFFFFF);</a:t>
            </a:r>
          </a:p>
        </p:txBody>
      </p:sp>
      <p:sp>
        <p:nvSpPr>
          <p:cNvPr id="35845" name="Rectangle 4"/>
          <p:cNvSpPr>
            <a:spLocks noChangeArrowheads="1"/>
          </p:cNvSpPr>
          <p:nvPr/>
        </p:nvSpPr>
        <p:spPr bwMode="auto">
          <a:xfrm>
            <a:off x="1239838" y="2482850"/>
            <a:ext cx="5883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bg1"/>
                </a:solidFill>
                <a:latin typeface="Franklin Gothic Book" panose="020B05030201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bg1"/>
                </a:solidFill>
                <a:latin typeface="Franklin Gothic Book" panose="020B05030201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bg1"/>
                </a:solidFill>
                <a:latin typeface="Franklin Gothic Book" panose="020B05030201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mtlCommandBuffer.setTriangleFillMode(.Lines);</a:t>
            </a:r>
          </a:p>
        </p:txBody>
      </p:sp>
      <p:sp>
        <p:nvSpPr>
          <p:cNvPr id="35846" name="Rectangle 5"/>
          <p:cNvSpPr>
            <a:spLocks noChangeArrowheads="1"/>
          </p:cNvSpPr>
          <p:nvPr/>
        </p:nvSpPr>
        <p:spPr bwMode="auto">
          <a:xfrm>
            <a:off x="1239838" y="3759200"/>
            <a:ext cx="7781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bg1"/>
                </a:solidFill>
                <a:latin typeface="Franklin Gothic Book" panose="020B05030201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bg1"/>
                </a:solidFill>
                <a:latin typeface="Franklin Gothic Book" panose="020B05030201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bg1"/>
                </a:solidFill>
                <a:latin typeface="Franklin Gothic Book" panose="020B05030201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Franklin Gothic Book" panose="020B0503020102020204" pitchFamily="34" charset="0"/>
                <a:ea typeface="ＭＳ Ｐゴシック" panose="020B0600070205080204" pitchFamily="34" charset="-128"/>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mtlCommandBuffer.setDepthStencilState(mtlDepthStencilState);</a:t>
            </a:r>
          </a:p>
          <a:p>
            <a:pPr eaLnBrk="1" hangingPunct="1">
              <a:spcBef>
                <a:spcPct val="0"/>
              </a:spcBef>
              <a:buFontTx/>
              <a:buNone/>
            </a:pPr>
            <a:endParaRPr lang="en-US" altLang="en-US" sz="1800">
              <a:latin typeface="Consolas" panose="020B0609020204030204" pitchFamily="49" charset="0"/>
              <a:cs typeface="Consolas" panose="020B0609020204030204" pitchFamily="49" charset="0"/>
            </a:endParaRPr>
          </a:p>
          <a:p>
            <a:pPr eaLnBrk="1" hangingPunct="1">
              <a:spcBef>
                <a:spcPct val="0"/>
              </a:spcBef>
              <a:buFontTx/>
              <a:buNone/>
            </a:pPr>
            <a:r>
              <a:rPr lang="en-US" altLang="en-US" sz="1800">
                <a:latin typeface="Consolas" panose="020B0609020204030204" pitchFamily="49" charset="0"/>
                <a:cs typeface="Consolas" panose="020B0609020204030204" pitchFamily="49" charset="0"/>
              </a:rPr>
              <a:t>vkCreateDynamicViewportState(device, &amp;vpInfo, &amp;vpState);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Tiled Architectures and “Passes”</a:t>
            </a:r>
            <a:endParaRPr lang="en-US" dirty="0"/>
          </a:p>
        </p:txBody>
      </p:sp>
      <p:sp>
        <p:nvSpPr>
          <p:cNvPr id="3" name="Content Placeholder 2"/>
          <p:cNvSpPr>
            <a:spLocks noGrp="1"/>
          </p:cNvSpPr>
          <p:nvPr>
            <p:ph idx="1"/>
          </p:nvPr>
        </p:nvSpPr>
        <p:spPr/>
        <p:txBody>
          <a:bodyPr/>
          <a:lstStyle/>
          <a:p>
            <a:r>
              <a:rPr lang="en-US" dirty="0" smtClean="0"/>
              <a:t>Pass</a:t>
            </a:r>
          </a:p>
          <a:p>
            <a:pPr lvl="1"/>
            <a:r>
              <a:rPr lang="en-US" dirty="0" smtClean="0"/>
              <a:t>Sequence of draw calls</a:t>
            </a:r>
          </a:p>
          <a:p>
            <a:pPr lvl="1"/>
            <a:r>
              <a:rPr lang="en-US" dirty="0" smtClean="0"/>
              <a:t>Sharing same target(s)</a:t>
            </a:r>
          </a:p>
          <a:p>
            <a:r>
              <a:rPr lang="en-US" dirty="0" smtClean="0"/>
              <a:t>Explicit </a:t>
            </a:r>
            <a:r>
              <a:rPr lang="en-US" dirty="0" smtClean="0"/>
              <a:t>in </a:t>
            </a:r>
            <a:r>
              <a:rPr lang="en-US" dirty="0" smtClean="0"/>
              <a:t>Metal/</a:t>
            </a:r>
            <a:r>
              <a:rPr lang="en-US" dirty="0" err="1" smtClean="0"/>
              <a:t>Vulkan</a:t>
            </a:r>
            <a:endParaRPr lang="en-US" dirty="0" smtClean="0"/>
          </a:p>
          <a:p>
            <a:pPr lvl="1"/>
            <a:r>
              <a:rPr lang="en-US" dirty="0" smtClean="0"/>
              <a:t>Simplifies/enables optimizations</a:t>
            </a:r>
          </a:p>
          <a:p>
            <a:pPr lvl="1"/>
            <a:r>
              <a:rPr lang="en-US" dirty="0" smtClean="0"/>
              <a:t>Jesse’s talk will go in depth</a:t>
            </a:r>
          </a:p>
        </p:txBody>
      </p:sp>
      <p:sp>
        <p:nvSpPr>
          <p:cNvPr id="4" name="TextBox 2"/>
          <p:cNvSpPr txBox="1">
            <a:spLocks noChangeArrowheads="1"/>
          </p:cNvSpPr>
          <p:nvPr/>
        </p:nvSpPr>
        <p:spPr bwMode="auto">
          <a:xfrm>
            <a:off x="7086600" y="4141788"/>
            <a:ext cx="5873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Metal</a:t>
            </a:r>
          </a:p>
        </p:txBody>
      </p:sp>
      <p:sp>
        <p:nvSpPr>
          <p:cNvPr id="5" name="TextBox 4"/>
          <p:cNvSpPr txBox="1">
            <a:spLocks noChangeArrowheads="1"/>
          </p:cNvSpPr>
          <p:nvPr/>
        </p:nvSpPr>
        <p:spPr bwMode="auto">
          <a:xfrm>
            <a:off x="7743825" y="4141788"/>
            <a:ext cx="6492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Vulkan</a:t>
            </a:r>
          </a:p>
        </p:txBody>
      </p:sp>
      <p:sp>
        <p:nvSpPr>
          <p:cNvPr id="6" name="TextBox 12"/>
          <p:cNvSpPr txBox="1">
            <a:spLocks noChangeArrowheads="1"/>
          </p:cNvSpPr>
          <p:nvPr/>
        </p:nvSpPr>
        <p:spPr bwMode="auto">
          <a:xfrm>
            <a:off x="6369050" y="4141788"/>
            <a:ext cx="6619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D3D12</a:t>
            </a:r>
          </a:p>
        </p:txBody>
      </p:sp>
      <p:sp>
        <p:nvSpPr>
          <p:cNvPr id="7" name="Rounded Rectangle 6"/>
          <p:cNvSpPr/>
          <p:nvPr/>
        </p:nvSpPr>
        <p:spPr>
          <a:xfrm>
            <a:off x="7964488" y="1219200"/>
            <a:ext cx="206375" cy="27987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7262813" y="1219200"/>
            <a:ext cx="206375" cy="169068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6596063" y="1219200"/>
            <a:ext cx="206375" cy="10588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6596063" y="2909888"/>
            <a:ext cx="206375" cy="11080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7312025" y="3706813"/>
            <a:ext cx="107950" cy="107950"/>
          </a:xfrm>
          <a:prstGeom prst="ellips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12" name="Rounded Rectangle 11"/>
          <p:cNvSpPr/>
          <p:nvPr/>
        </p:nvSpPr>
        <p:spPr>
          <a:xfrm>
            <a:off x="5975350" y="2390775"/>
            <a:ext cx="2797175" cy="381000"/>
          </a:xfrm>
          <a:prstGeom prst="roundRect">
            <a:avLst>
              <a:gd name="adj" fmla="val 50000"/>
            </a:avLst>
          </a:prstGeom>
          <a:no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2642040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722313" y="3305175"/>
            <a:ext cx="7772400" cy="1022350"/>
          </a:xfrm>
        </p:spPr>
        <p:txBody>
          <a:bodyPr/>
          <a:lstStyle/>
          <a:p>
            <a:r>
              <a:rPr lang="en-US" altLang="en-US" smtClean="0">
                <a:ea typeface="ＭＳ Ｐゴシック" panose="020B0600070205080204" pitchFamily="34" charset="-128"/>
              </a:rPr>
              <a:t>Memory and Resources</a:t>
            </a:r>
          </a:p>
        </p:txBody>
      </p:sp>
      <p:sp>
        <p:nvSpPr>
          <p:cNvPr id="39939" name="Text Placeholder 4"/>
          <p:cNvSpPr>
            <a:spLocks noGrp="1"/>
          </p:cNvSpPr>
          <p:nvPr>
            <p:ph type="body" idx="1"/>
          </p:nvPr>
        </p:nvSpPr>
        <p:spPr>
          <a:xfrm>
            <a:off x="722313" y="2179638"/>
            <a:ext cx="7772400" cy="1125537"/>
          </a:xfrm>
        </p:spPr>
        <p:txBody>
          <a:bodyPr/>
          <a:lstStyle/>
          <a:p>
            <a:endParaRPr lang="en-US" altLang="en-US" smtClean="0">
              <a:ea typeface="ＭＳ Ｐゴシック" panose="020B0600070205080204" pitchFamily="34" charset="-128"/>
            </a:endParaRPr>
          </a:p>
        </p:txBody>
      </p:sp>
      <p:sp>
        <p:nvSpPr>
          <p:cNvPr id="23" name="TextBox 2"/>
          <p:cNvSpPr txBox="1">
            <a:spLocks noChangeArrowheads="1"/>
          </p:cNvSpPr>
          <p:nvPr/>
        </p:nvSpPr>
        <p:spPr bwMode="auto">
          <a:xfrm>
            <a:off x="7086600" y="4141788"/>
            <a:ext cx="5873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Metal</a:t>
            </a:r>
          </a:p>
        </p:txBody>
      </p:sp>
      <p:sp>
        <p:nvSpPr>
          <p:cNvPr id="24" name="TextBox 23"/>
          <p:cNvSpPr txBox="1">
            <a:spLocks noChangeArrowheads="1"/>
          </p:cNvSpPr>
          <p:nvPr/>
        </p:nvSpPr>
        <p:spPr bwMode="auto">
          <a:xfrm>
            <a:off x="7743825" y="4141788"/>
            <a:ext cx="6492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Vulkan</a:t>
            </a:r>
          </a:p>
        </p:txBody>
      </p:sp>
      <p:sp>
        <p:nvSpPr>
          <p:cNvPr id="25" name="TextBox 12"/>
          <p:cNvSpPr txBox="1">
            <a:spLocks noChangeArrowheads="1"/>
          </p:cNvSpPr>
          <p:nvPr/>
        </p:nvSpPr>
        <p:spPr bwMode="auto">
          <a:xfrm>
            <a:off x="6369050" y="4141788"/>
            <a:ext cx="6619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D3D12</a:t>
            </a:r>
          </a:p>
        </p:txBody>
      </p:sp>
      <p:sp>
        <p:nvSpPr>
          <p:cNvPr id="26" name="Rounded Rectangle 25"/>
          <p:cNvSpPr/>
          <p:nvPr/>
        </p:nvSpPr>
        <p:spPr>
          <a:xfrm>
            <a:off x="7964488" y="1219200"/>
            <a:ext cx="206375" cy="27987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ounded Rectangle 26"/>
          <p:cNvSpPr/>
          <p:nvPr/>
        </p:nvSpPr>
        <p:spPr>
          <a:xfrm>
            <a:off x="7262813" y="1219200"/>
            <a:ext cx="206375" cy="169068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ounded Rectangle 27"/>
          <p:cNvSpPr/>
          <p:nvPr/>
        </p:nvSpPr>
        <p:spPr>
          <a:xfrm>
            <a:off x="6596063" y="1219200"/>
            <a:ext cx="206375" cy="10588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ounded Rectangle 28"/>
          <p:cNvSpPr/>
          <p:nvPr/>
        </p:nvSpPr>
        <p:spPr>
          <a:xfrm>
            <a:off x="6596063" y="2909888"/>
            <a:ext cx="206375" cy="11080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7312025" y="3706813"/>
            <a:ext cx="107950" cy="107950"/>
          </a:xfrm>
          <a:prstGeom prst="ellips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31" name="Rounded Rectangle 30"/>
          <p:cNvSpPr/>
          <p:nvPr/>
        </p:nvSpPr>
        <p:spPr>
          <a:xfrm>
            <a:off x="5975350" y="3086100"/>
            <a:ext cx="2797175" cy="381000"/>
          </a:xfrm>
          <a:prstGeom prst="roundRect">
            <a:avLst>
              <a:gd name="adj" fmla="val 50000"/>
            </a:avLst>
          </a:prstGeom>
          <a:no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r>
              <a:rPr lang="en-US" altLang="en-US" smtClean="0">
                <a:ea typeface="ＭＳ Ｐゴシック" panose="020B0600070205080204" pitchFamily="34" charset="-128"/>
              </a:rPr>
              <a:t>Concepts</a:t>
            </a:r>
          </a:p>
        </p:txBody>
      </p:sp>
      <p:sp>
        <p:nvSpPr>
          <p:cNvPr id="40963" name="Content Placeholder 4"/>
          <p:cNvSpPr>
            <a:spLocks noGrp="1"/>
          </p:cNvSpPr>
          <p:nvPr>
            <p:ph idx="1"/>
          </p:nvPr>
        </p:nvSpPr>
        <p:spPr/>
        <p:txBody>
          <a:bodyPr/>
          <a:lstStyle/>
          <a:p>
            <a:r>
              <a:rPr lang="en-US" altLang="en-US" dirty="0" smtClean="0">
                <a:ea typeface="ＭＳ Ｐゴシック" panose="020B0600070205080204" pitchFamily="34" charset="-128"/>
              </a:rPr>
              <a:t>Allocation: </a:t>
            </a:r>
            <a:r>
              <a:rPr lang="en-US" altLang="en-US" dirty="0">
                <a:ea typeface="ＭＳ Ｐゴシック" panose="020B0600070205080204" pitchFamily="34" charset="-128"/>
              </a:rPr>
              <a:t>range of virtual addresses</a:t>
            </a:r>
            <a:endParaRPr lang="en-US" altLang="en-US" dirty="0" smtClean="0">
              <a:ea typeface="ＭＳ Ｐゴシック" panose="020B0600070205080204" pitchFamily="34" charset="-128"/>
            </a:endParaRPr>
          </a:p>
          <a:p>
            <a:pPr lvl="1"/>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Resource: memory + layout</a:t>
            </a:r>
          </a:p>
          <a:p>
            <a:pPr lvl="1"/>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View: resource + format/usage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r>
              <a:rPr lang="en-US" altLang="en-US" smtClean="0">
                <a:ea typeface="ＭＳ Ｐゴシック" panose="020B0600070205080204" pitchFamily="34" charset="-128"/>
              </a:rPr>
              <a:t>Concepts</a:t>
            </a:r>
          </a:p>
        </p:txBody>
      </p:sp>
      <p:sp>
        <p:nvSpPr>
          <p:cNvPr id="41987" name="Content Placeholder 4"/>
          <p:cNvSpPr>
            <a:spLocks noGrp="1"/>
          </p:cNvSpPr>
          <p:nvPr>
            <p:ph idx="1"/>
          </p:nvPr>
        </p:nvSpPr>
        <p:spPr/>
        <p:txBody>
          <a:bodyPr/>
          <a:lstStyle/>
          <a:p>
            <a:r>
              <a:rPr lang="en-US" altLang="en-US" dirty="0" smtClean="0">
                <a:ea typeface="ＭＳ Ｐゴシック" panose="020B0600070205080204" pitchFamily="34" charset="-128"/>
              </a:rPr>
              <a:t>Allocation: </a:t>
            </a:r>
            <a:r>
              <a:rPr lang="en-US" altLang="en-US" dirty="0" smtClean="0">
                <a:ea typeface="ＭＳ Ｐゴシック" panose="020B0600070205080204" pitchFamily="34" charset="-128"/>
              </a:rPr>
              <a:t>range of virtual addresses </a:t>
            </a:r>
            <a:endParaRPr lang="en-US" altLang="en-US" dirty="0" smtClean="0">
              <a:ea typeface="ＭＳ Ｐゴシック" panose="020B0600070205080204" pitchFamily="34" charset="-128"/>
            </a:endParaRPr>
          </a:p>
          <a:p>
            <a:pPr lvl="1"/>
            <a:r>
              <a:rPr lang="en-US" altLang="en-US" dirty="0" smtClean="0">
                <a:ea typeface="ＭＳ Ｐゴシック" panose="020B0600070205080204" pitchFamily="34" charset="-128"/>
              </a:rPr>
              <a:t>Caching, visibility, …</a:t>
            </a:r>
          </a:p>
          <a:p>
            <a:r>
              <a:rPr lang="en-US" altLang="en-US" dirty="0" smtClean="0">
                <a:ea typeface="ＭＳ Ｐゴシック" panose="020B0600070205080204" pitchFamily="34" charset="-128"/>
              </a:rPr>
              <a:t>Resource: memory + layout</a:t>
            </a:r>
          </a:p>
          <a:p>
            <a:pPr lvl="1"/>
            <a:r>
              <a:rPr lang="en-US" altLang="en-US" dirty="0" smtClean="0">
                <a:ea typeface="ＭＳ Ｐゴシック" panose="020B0600070205080204" pitchFamily="34" charset="-128"/>
              </a:rPr>
              <a:t>Buffer, Texture3D, Texture2DMSArray, …</a:t>
            </a:r>
          </a:p>
          <a:p>
            <a:r>
              <a:rPr lang="en-US" altLang="en-US" dirty="0" smtClean="0">
                <a:ea typeface="ＭＳ Ｐゴシック" panose="020B0600070205080204" pitchFamily="34" charset="-128"/>
              </a:rPr>
              <a:t>View: resource + format/usage</a:t>
            </a:r>
          </a:p>
          <a:p>
            <a:pPr lvl="1"/>
            <a:r>
              <a:rPr lang="en-US" altLang="en-US" dirty="0" smtClean="0">
                <a:ea typeface="ＭＳ Ｐゴシック" panose="020B0600070205080204" pitchFamily="34" charset="-128"/>
              </a:rPr>
              <a:t>Depth-stencil view,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r>
              <a:rPr lang="en-US" altLang="en-US" smtClean="0">
                <a:ea typeface="ＭＳ Ｐゴシック" panose="020B0600070205080204" pitchFamily="34" charset="-128"/>
              </a:rPr>
              <a:t>Memory and Resources</a:t>
            </a:r>
          </a:p>
        </p:txBody>
      </p:sp>
      <p:graphicFrame>
        <p:nvGraphicFramePr>
          <p:cNvPr id="5" name="Table 4"/>
          <p:cNvGraphicFramePr>
            <a:graphicFrameLocks noGrp="1"/>
          </p:cNvGraphicFramePr>
          <p:nvPr>
            <p:extLst>
              <p:ext uri="{D42A27DB-BD31-4B8C-83A1-F6EECF244321}">
                <p14:modId xmlns:p14="http://schemas.microsoft.com/office/powerpoint/2010/main" val="3609988645"/>
              </p:ext>
            </p:extLst>
          </p:nvPr>
        </p:nvGraphicFramePr>
        <p:xfrm>
          <a:off x="241300" y="1725613"/>
          <a:ext cx="8826500" cy="3291744"/>
        </p:xfrm>
        <a:graphic>
          <a:graphicData uri="http://schemas.openxmlformats.org/drawingml/2006/table">
            <a:tbl>
              <a:tblPr>
                <a:tableStyleId>{2D5ABB26-0587-4C30-8999-92F81FD0307C}</a:tableStyleId>
              </a:tblPr>
              <a:tblGrid>
                <a:gridCol w="1482723"/>
                <a:gridCol w="4207170"/>
                <a:gridCol w="3136607"/>
              </a:tblGrid>
              <a:tr h="457144">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latin typeface="+mj-lt"/>
                        <a:cs typeface="Consolas" panose="020B0609020204030204" pitchFamily="49" charset="0"/>
                      </a:endParaRPr>
                    </a:p>
                  </a:txBody>
                  <a:tcPr marT="45708" marB="45708">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mj-lt"/>
                          <a:cs typeface="Consolas" panose="020B0609020204030204" pitchFamily="49" charset="0"/>
                        </a:rPr>
                        <a:t>D3D12</a:t>
                      </a:r>
                    </a:p>
                  </a:txBody>
                  <a:tcPr marT="45708" marB="45708">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mj-lt"/>
                          <a:cs typeface="Consolas" panose="020B0609020204030204" pitchFamily="49" charset="0"/>
                        </a:rPr>
                        <a:t>Vulkan</a:t>
                      </a:r>
                      <a:endParaRPr lang="en-US" sz="2400" dirty="0" smtClean="0">
                        <a:solidFill>
                          <a:schemeClr val="bg1"/>
                        </a:solidFill>
                        <a:latin typeface="+mj-lt"/>
                        <a:cs typeface="Consolas" panose="020B0609020204030204" pitchFamily="49" charset="0"/>
                      </a:endParaRPr>
                    </a:p>
                  </a:txBody>
                  <a:tcPr marT="45708" marB="45708">
                    <a:lnL>
                      <a:noFill/>
                    </a:lnL>
                    <a:lnR>
                      <a:noFill/>
                    </a:lnR>
                    <a:lnT>
                      <a:noFill/>
                    </a:lnT>
                    <a:lnB>
                      <a:noFill/>
                    </a:lnB>
                    <a:lnTlToBr w="12700" cmpd="sng">
                      <a:noFill/>
                      <a:prstDash val="solid"/>
                    </a:lnTlToBr>
                    <a:lnBlToTr w="12700" cmpd="sng">
                      <a:noFill/>
                      <a:prstDash val="solid"/>
                    </a:lnBlToTr>
                  </a:tcPr>
                </a:tc>
              </a:tr>
              <a:tr h="457144">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mj-lt"/>
                          <a:cs typeface="Consolas" panose="020B0609020204030204" pitchFamily="49" charset="0"/>
                        </a:rPr>
                        <a:t>Allocation</a:t>
                      </a:r>
                    </a:p>
                  </a:txBody>
                  <a:tcPr marT="45708" marB="45708">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onsolas" panose="020B0609020204030204" pitchFamily="49" charset="0"/>
                          <a:cs typeface="Consolas" panose="020B0609020204030204" pitchFamily="49" charset="0"/>
                        </a:rPr>
                        <a:t>ID3D12Heap</a:t>
                      </a:r>
                    </a:p>
                  </a:txBody>
                  <a:tcPr marT="45708" marB="45708">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Consolas" panose="020B0609020204030204" pitchFamily="49" charset="0"/>
                          <a:cs typeface="Consolas" panose="020B0609020204030204" pitchFamily="49" charset="0"/>
                        </a:rPr>
                        <a:t>VkDeviceMemory</a:t>
                      </a:r>
                      <a:endParaRPr lang="en-US" sz="2400" dirty="0" smtClean="0">
                        <a:solidFill>
                          <a:schemeClr val="bg1"/>
                        </a:solidFill>
                        <a:latin typeface="Consolas" panose="020B0609020204030204" pitchFamily="49" charset="0"/>
                        <a:cs typeface="Consolas" panose="020B0609020204030204" pitchFamily="49" charset="0"/>
                      </a:endParaRPr>
                    </a:p>
                  </a:txBody>
                  <a:tcPr marT="45708" marB="45708">
                    <a:lnL>
                      <a:noFill/>
                    </a:lnL>
                    <a:lnR>
                      <a:noFill/>
                    </a:lnR>
                    <a:lnT>
                      <a:noFill/>
                    </a:lnT>
                    <a:lnB>
                      <a:noFill/>
                    </a:lnB>
                    <a:lnTlToBr w="12700" cmpd="sng">
                      <a:noFill/>
                      <a:prstDash val="solid"/>
                    </a:lnTlToBr>
                    <a:lnBlToTr w="12700" cmpd="sng">
                      <a:noFill/>
                      <a:prstDash val="solid"/>
                    </a:lnBlToTr>
                  </a:tcPr>
                </a:tc>
              </a:tr>
              <a:tr h="822873">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mj-lt"/>
                          <a:cs typeface="Consolas" panose="020B0609020204030204" pitchFamily="49" charset="0"/>
                        </a:rPr>
                        <a:t>Resource</a:t>
                      </a:r>
                    </a:p>
                  </a:txBody>
                  <a:tcPr marT="45708" marB="45708">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onsolas" panose="020B0609020204030204" pitchFamily="49" charset="0"/>
                          <a:cs typeface="Consolas" panose="020B0609020204030204" pitchFamily="49" charset="0"/>
                        </a:rPr>
                        <a:t>ID3D12Resource</a:t>
                      </a:r>
                    </a:p>
                  </a:txBody>
                  <a:tcPr marT="45708" marB="45708">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Consolas" panose="020B0609020204030204" pitchFamily="49" charset="0"/>
                          <a:cs typeface="Consolas" panose="020B0609020204030204" pitchFamily="49" charset="0"/>
                        </a:rPr>
                        <a:t>VkImage</a:t>
                      </a:r>
                      <a:endParaRPr lang="en-US" sz="2400" dirty="0" smtClean="0">
                        <a:solidFill>
                          <a:schemeClr val="bg1"/>
                        </a:solidFill>
                        <a:latin typeface="Consolas" panose="020B0609020204030204" pitchFamily="49" charset="0"/>
                        <a:cs typeface="Consolas" panose="020B0609020204030204" pitchFamily="49"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Consolas" panose="020B0609020204030204" pitchFamily="49" charset="0"/>
                          <a:cs typeface="Consolas" panose="020B0609020204030204" pitchFamily="49" charset="0"/>
                        </a:rPr>
                        <a:t>VkBuffer</a:t>
                      </a:r>
                      <a:endParaRPr lang="en-US" sz="2400" dirty="0" smtClean="0">
                        <a:solidFill>
                          <a:schemeClr val="bg1"/>
                        </a:solidFill>
                        <a:latin typeface="Consolas" panose="020B0609020204030204" pitchFamily="49" charset="0"/>
                        <a:cs typeface="Consolas" panose="020B0609020204030204" pitchFamily="49" charset="0"/>
                      </a:endParaRPr>
                    </a:p>
                  </a:txBody>
                  <a:tcPr marT="45708" marB="45708">
                    <a:lnL>
                      <a:noFill/>
                    </a:lnL>
                    <a:lnR>
                      <a:noFill/>
                    </a:lnR>
                    <a:lnT>
                      <a:noFill/>
                    </a:lnT>
                    <a:lnB>
                      <a:noFill/>
                    </a:lnB>
                    <a:lnTlToBr w="12700" cmpd="sng">
                      <a:noFill/>
                      <a:prstDash val="solid"/>
                    </a:lnTlToBr>
                    <a:lnBlToTr w="12700" cmpd="sng">
                      <a:noFill/>
                      <a:prstDash val="solid"/>
                    </a:lnBlToTr>
                  </a:tcPr>
                </a:tc>
              </a:tr>
              <a:tr h="1188601">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mj-lt"/>
                          <a:cs typeface="Consolas" panose="020B0609020204030204" pitchFamily="49" charset="0"/>
                        </a:rPr>
                        <a:t>View</a:t>
                      </a:r>
                    </a:p>
                  </a:txBody>
                  <a:tcPr marT="45708" marB="45708">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onsolas" panose="020B0609020204030204" pitchFamily="49" charset="0"/>
                          <a:cs typeface="Consolas" panose="020B0609020204030204" pitchFamily="49" charset="0"/>
                        </a:rPr>
                        <a:t>ID3D12DepthStencilView</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onsolas" panose="020B0609020204030204" pitchFamily="49" charset="0"/>
                          <a:cs typeface="Consolas" panose="020B0609020204030204" pitchFamily="49" charset="0"/>
                        </a:rPr>
                        <a:t>ID3D12RenderTargetView</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onsolas" panose="020B0609020204030204" pitchFamily="49" charset="0"/>
                          <a:cs typeface="Consolas" panose="020B0609020204030204" pitchFamily="49" charset="0"/>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latin typeface="Consolas" panose="020B0609020204030204" pitchFamily="49" charset="0"/>
                        <a:cs typeface="Consolas" panose="020B0609020204030204" pitchFamily="49" charset="0"/>
                      </a:endParaRPr>
                    </a:p>
                  </a:txBody>
                  <a:tcPr marT="45708" marB="45708">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Consolas" panose="020B0609020204030204" pitchFamily="49" charset="0"/>
                          <a:cs typeface="Consolas" panose="020B0609020204030204" pitchFamily="49" charset="0"/>
                        </a:rPr>
                        <a:t>VkImageView</a:t>
                      </a:r>
                      <a:endParaRPr lang="en-US" sz="2400" dirty="0" smtClean="0">
                        <a:solidFill>
                          <a:schemeClr val="bg1"/>
                        </a:solidFill>
                        <a:latin typeface="Consolas" panose="020B0609020204030204" pitchFamily="49" charset="0"/>
                        <a:cs typeface="Consolas" panose="020B0609020204030204" pitchFamily="49"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Consolas" panose="020B0609020204030204" pitchFamily="49" charset="0"/>
                          <a:cs typeface="Consolas" panose="020B0609020204030204" pitchFamily="49" charset="0"/>
                        </a:rPr>
                        <a:t>VkBufferView</a:t>
                      </a:r>
                      <a:endParaRPr lang="en-US" sz="2400" dirty="0" smtClean="0">
                        <a:solidFill>
                          <a:schemeClr val="bg1"/>
                        </a:solidFill>
                        <a:latin typeface="Consolas" panose="020B0609020204030204" pitchFamily="49" charset="0"/>
                        <a:cs typeface="Consolas" panose="020B0609020204030204" pitchFamily="49" charset="0"/>
                      </a:endParaRPr>
                    </a:p>
                  </a:txBody>
                  <a:tcPr marT="45708" marB="45708">
                    <a:lnL>
                      <a:noFill/>
                    </a:lnL>
                    <a:lnR>
                      <a:noFill/>
                    </a:lnR>
                    <a:lnT>
                      <a:noFill/>
                    </a:lnT>
                    <a:lnB>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ea typeface="ＭＳ Ｐゴシック" panose="020B0600070205080204" pitchFamily="34" charset="-128"/>
              </a:rPr>
              <a:t>Why new Graphics APIs?</a:t>
            </a:r>
          </a:p>
        </p:txBody>
      </p:sp>
      <p:sp>
        <p:nvSpPr>
          <p:cNvPr id="5123" name="Content Placeholder 2"/>
          <p:cNvSpPr>
            <a:spLocks noGrp="1"/>
          </p:cNvSpPr>
          <p:nvPr>
            <p:ph idx="1"/>
          </p:nvPr>
        </p:nvSpPr>
        <p:spPr/>
        <p:txBody>
          <a:bodyPr/>
          <a:lstStyle/>
          <a:p>
            <a:r>
              <a:rPr lang="en-US" altLang="en-US" smtClean="0">
                <a:ea typeface="ＭＳ Ｐゴシック" panose="020B0600070205080204" pitchFamily="34" charset="-128"/>
              </a:rPr>
              <a:t>Reduce CPU overhead/bottlenecks</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More stable/predictable driver performance</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Explicit, console-like control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xfrm>
            <a:off x="722313" y="3305175"/>
            <a:ext cx="7772400" cy="1022350"/>
          </a:xfrm>
        </p:spPr>
        <p:txBody>
          <a:bodyPr/>
          <a:lstStyle/>
          <a:p>
            <a:r>
              <a:rPr lang="en-US" altLang="en-US" smtClean="0">
                <a:ea typeface="ＭＳ Ｐゴシック" panose="020B0600070205080204" pitchFamily="34" charset="-128"/>
              </a:rPr>
              <a:t>Resource Binding</a:t>
            </a:r>
          </a:p>
        </p:txBody>
      </p:sp>
      <p:sp>
        <p:nvSpPr>
          <p:cNvPr id="44035" name="Text Placeholder 4"/>
          <p:cNvSpPr>
            <a:spLocks noGrp="1"/>
          </p:cNvSpPr>
          <p:nvPr>
            <p:ph type="body" idx="1"/>
          </p:nvPr>
        </p:nvSpPr>
        <p:spPr>
          <a:xfrm>
            <a:off x="722313" y="2179638"/>
            <a:ext cx="7772400" cy="1125537"/>
          </a:xfrm>
        </p:spPr>
        <p:txBody>
          <a:bodyPr/>
          <a:lstStyle/>
          <a:p>
            <a:endParaRPr lang="en-US" altLang="en-US" smtClean="0">
              <a:ea typeface="ＭＳ Ｐゴシック" panose="020B0600070205080204" pitchFamily="34" charset="-128"/>
            </a:endParaRPr>
          </a:p>
        </p:txBody>
      </p:sp>
      <p:sp>
        <p:nvSpPr>
          <p:cNvPr id="23" name="TextBox 2"/>
          <p:cNvSpPr txBox="1">
            <a:spLocks noChangeArrowheads="1"/>
          </p:cNvSpPr>
          <p:nvPr/>
        </p:nvSpPr>
        <p:spPr bwMode="auto">
          <a:xfrm>
            <a:off x="7086600" y="4141788"/>
            <a:ext cx="5873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Metal</a:t>
            </a:r>
          </a:p>
        </p:txBody>
      </p:sp>
      <p:sp>
        <p:nvSpPr>
          <p:cNvPr id="24" name="TextBox 23"/>
          <p:cNvSpPr txBox="1">
            <a:spLocks noChangeArrowheads="1"/>
          </p:cNvSpPr>
          <p:nvPr/>
        </p:nvSpPr>
        <p:spPr bwMode="auto">
          <a:xfrm>
            <a:off x="7743825" y="4141788"/>
            <a:ext cx="6492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Vulkan</a:t>
            </a:r>
          </a:p>
        </p:txBody>
      </p:sp>
      <p:sp>
        <p:nvSpPr>
          <p:cNvPr id="25" name="TextBox 12"/>
          <p:cNvSpPr txBox="1">
            <a:spLocks noChangeArrowheads="1"/>
          </p:cNvSpPr>
          <p:nvPr/>
        </p:nvSpPr>
        <p:spPr bwMode="auto">
          <a:xfrm>
            <a:off x="6369050" y="4141788"/>
            <a:ext cx="6619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D3D12</a:t>
            </a:r>
          </a:p>
        </p:txBody>
      </p:sp>
      <p:sp>
        <p:nvSpPr>
          <p:cNvPr id="26" name="Rounded Rectangle 25"/>
          <p:cNvSpPr/>
          <p:nvPr/>
        </p:nvSpPr>
        <p:spPr>
          <a:xfrm>
            <a:off x="7964488" y="1219200"/>
            <a:ext cx="206375" cy="27987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ounded Rectangle 26"/>
          <p:cNvSpPr/>
          <p:nvPr/>
        </p:nvSpPr>
        <p:spPr>
          <a:xfrm>
            <a:off x="7262813" y="1219200"/>
            <a:ext cx="206375" cy="169068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ounded Rectangle 27"/>
          <p:cNvSpPr/>
          <p:nvPr/>
        </p:nvSpPr>
        <p:spPr>
          <a:xfrm>
            <a:off x="6596063" y="1219200"/>
            <a:ext cx="206375" cy="10588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ounded Rectangle 28"/>
          <p:cNvSpPr/>
          <p:nvPr/>
        </p:nvSpPr>
        <p:spPr>
          <a:xfrm>
            <a:off x="6596063" y="2909888"/>
            <a:ext cx="206375" cy="11080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7312025" y="3706813"/>
            <a:ext cx="107950" cy="107950"/>
          </a:xfrm>
          <a:prstGeom prst="ellips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31" name="Rounded Rectangle 30"/>
          <p:cNvSpPr/>
          <p:nvPr/>
        </p:nvSpPr>
        <p:spPr>
          <a:xfrm>
            <a:off x="5975350" y="3086100"/>
            <a:ext cx="2797175" cy="381000"/>
          </a:xfrm>
          <a:prstGeom prst="roundRect">
            <a:avLst>
              <a:gd name="adj" fmla="val 50000"/>
            </a:avLst>
          </a:prstGeom>
          <a:no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87550" y="3370263"/>
            <a:ext cx="6443663" cy="1484312"/>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6" name="Rectangle 20"/>
          <p:cNvSpPr>
            <a:spLocks noChangeArrowheads="1"/>
          </p:cNvSpPr>
          <p:nvPr/>
        </p:nvSpPr>
        <p:spPr bwMode="auto">
          <a:xfrm>
            <a:off x="398463" y="4008438"/>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400" dirty="0">
                <a:solidFill>
                  <a:schemeClr val="bg1"/>
                </a:solidFill>
                <a:latin typeface="+mj-lt"/>
                <a:ea typeface="ＭＳ Ｐゴシック" pitchFamily="8" charset="-128"/>
              </a:rPr>
              <a:t>GPU State Vector</a:t>
            </a:r>
          </a:p>
        </p:txBody>
      </p:sp>
      <p:sp>
        <p:nvSpPr>
          <p:cNvPr id="7" name="Rounded Rectangle 6"/>
          <p:cNvSpPr/>
          <p:nvPr/>
        </p:nvSpPr>
        <p:spPr>
          <a:xfrm>
            <a:off x="2092325" y="4362450"/>
            <a:ext cx="5195888" cy="393700"/>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Pipeline State Object</a:t>
            </a:r>
          </a:p>
        </p:txBody>
      </p:sp>
      <p:sp>
        <p:nvSpPr>
          <p:cNvPr id="8" name="Rectangle 20"/>
          <p:cNvSpPr>
            <a:spLocks noChangeArrowheads="1"/>
          </p:cNvSpPr>
          <p:nvPr/>
        </p:nvSpPr>
        <p:spPr bwMode="auto">
          <a:xfrm>
            <a:off x="396875" y="909638"/>
            <a:ext cx="749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400" dirty="0">
                <a:solidFill>
                  <a:schemeClr val="bg1"/>
                </a:solidFill>
                <a:latin typeface="+mj-lt"/>
                <a:ea typeface="ＭＳ Ｐゴシック" pitchFamily="8" charset="-128"/>
              </a:rPr>
              <a:t>Textures</a:t>
            </a:r>
          </a:p>
        </p:txBody>
      </p:sp>
      <p:sp>
        <p:nvSpPr>
          <p:cNvPr id="9" name="Rounded Rectangle 8"/>
          <p:cNvSpPr/>
          <p:nvPr/>
        </p:nvSpPr>
        <p:spPr>
          <a:xfrm>
            <a:off x="2098675" y="3544888"/>
            <a:ext cx="1611313" cy="377825"/>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2" name="Rounded Rectangle 11"/>
          <p:cNvSpPr/>
          <p:nvPr/>
        </p:nvSpPr>
        <p:spPr>
          <a:xfrm>
            <a:off x="6165850" y="3544888"/>
            <a:ext cx="1878013" cy="377825"/>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4" name="Rounded Rectangle 13"/>
          <p:cNvSpPr/>
          <p:nvPr/>
        </p:nvSpPr>
        <p:spPr>
          <a:xfrm>
            <a:off x="7461250" y="4362450"/>
            <a:ext cx="173038" cy="365125"/>
          </a:xfrm>
          <a:prstGeom prst="roundRect">
            <a:avLst>
              <a:gd name="adj" fmla="val 20322"/>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6" name="Rounded Rectangle 15"/>
          <p:cNvSpPr/>
          <p:nvPr/>
        </p:nvSpPr>
        <p:spPr>
          <a:xfrm>
            <a:off x="7780338" y="4362450"/>
            <a:ext cx="173037" cy="365125"/>
          </a:xfrm>
          <a:prstGeom prst="roundRect">
            <a:avLst>
              <a:gd name="adj" fmla="val 20322"/>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8" name="Rounded Rectangle 17"/>
          <p:cNvSpPr/>
          <p:nvPr/>
        </p:nvSpPr>
        <p:spPr>
          <a:xfrm>
            <a:off x="8088313" y="4362450"/>
            <a:ext cx="173037" cy="365125"/>
          </a:xfrm>
          <a:prstGeom prst="roundRect">
            <a:avLst>
              <a:gd name="adj" fmla="val 20322"/>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9" name="Rounded Rectangle 18"/>
          <p:cNvSpPr/>
          <p:nvPr/>
        </p:nvSpPr>
        <p:spPr>
          <a:xfrm>
            <a:off x="1614488" y="661988"/>
            <a:ext cx="700087" cy="496887"/>
          </a:xfrm>
          <a:prstGeom prst="roundRect">
            <a:avLst>
              <a:gd name="adj" fmla="val 8396"/>
            </a:avLst>
          </a:prstGeom>
          <a:solidFill>
            <a:schemeClr val="accent4"/>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3" name="Rounded Rectangle 12"/>
          <p:cNvSpPr/>
          <p:nvPr/>
        </p:nvSpPr>
        <p:spPr>
          <a:xfrm>
            <a:off x="2166938" y="3602038"/>
            <a:ext cx="246062"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5" name="Rounded Rectangle 14"/>
          <p:cNvSpPr/>
          <p:nvPr/>
        </p:nvSpPr>
        <p:spPr>
          <a:xfrm>
            <a:off x="2552700" y="3602038"/>
            <a:ext cx="246063"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7" name="Rounded Rectangle 16"/>
          <p:cNvSpPr/>
          <p:nvPr/>
        </p:nvSpPr>
        <p:spPr>
          <a:xfrm>
            <a:off x="2938463" y="3602038"/>
            <a:ext cx="246062"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24" name="Rounded Rectangle 23"/>
          <p:cNvSpPr/>
          <p:nvPr/>
        </p:nvSpPr>
        <p:spPr>
          <a:xfrm>
            <a:off x="3324225" y="3602038"/>
            <a:ext cx="246063"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27" name="Rounded Rectangle 26"/>
          <p:cNvSpPr/>
          <p:nvPr/>
        </p:nvSpPr>
        <p:spPr>
          <a:xfrm>
            <a:off x="2489200" y="1466850"/>
            <a:ext cx="700088" cy="496888"/>
          </a:xfrm>
          <a:prstGeom prst="roundRect">
            <a:avLst>
              <a:gd name="adj" fmla="val 8396"/>
            </a:avLst>
          </a:prstGeom>
          <a:solidFill>
            <a:schemeClr val="accent4"/>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28" name="Rounded Rectangle 27"/>
          <p:cNvSpPr/>
          <p:nvPr/>
        </p:nvSpPr>
        <p:spPr>
          <a:xfrm>
            <a:off x="2752725" y="731838"/>
            <a:ext cx="700088" cy="496887"/>
          </a:xfrm>
          <a:prstGeom prst="roundRect">
            <a:avLst>
              <a:gd name="adj" fmla="val 8396"/>
            </a:avLst>
          </a:prstGeom>
          <a:solidFill>
            <a:schemeClr val="accent4"/>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3" name="Straight Arrow Connector 2"/>
          <p:cNvCxnSpPr>
            <a:stCxn id="13" idx="0"/>
            <a:endCxn id="19" idx="2"/>
          </p:cNvCxnSpPr>
          <p:nvPr/>
        </p:nvCxnSpPr>
        <p:spPr>
          <a:xfrm flipH="1" flipV="1">
            <a:off x="1965325" y="1158875"/>
            <a:ext cx="323850" cy="2443163"/>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5" idx="0"/>
            <a:endCxn id="27" idx="2"/>
          </p:cNvCxnSpPr>
          <p:nvPr/>
        </p:nvCxnSpPr>
        <p:spPr>
          <a:xfrm flipV="1">
            <a:off x="2674938" y="1963738"/>
            <a:ext cx="163512" cy="1638300"/>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6135688" y="638175"/>
            <a:ext cx="939800" cy="25241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6" name="Rounded Rectangle 35"/>
          <p:cNvSpPr/>
          <p:nvPr/>
        </p:nvSpPr>
        <p:spPr>
          <a:xfrm>
            <a:off x="7346950" y="749300"/>
            <a:ext cx="938213" cy="25241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7" name="Rounded Rectangle 36"/>
          <p:cNvSpPr/>
          <p:nvPr/>
        </p:nvSpPr>
        <p:spPr>
          <a:xfrm>
            <a:off x="6234113" y="36020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3" name="Rounded Rectangle 42"/>
          <p:cNvSpPr/>
          <p:nvPr/>
        </p:nvSpPr>
        <p:spPr>
          <a:xfrm>
            <a:off x="6591300" y="36020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4" name="Rounded Rectangle 43"/>
          <p:cNvSpPr/>
          <p:nvPr/>
        </p:nvSpPr>
        <p:spPr>
          <a:xfrm>
            <a:off x="6948488" y="36020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5" name="Rounded Rectangle 44"/>
          <p:cNvSpPr/>
          <p:nvPr/>
        </p:nvSpPr>
        <p:spPr>
          <a:xfrm>
            <a:off x="7305675" y="36020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52" name="Straight Arrow Connector 51"/>
          <p:cNvCxnSpPr>
            <a:stCxn id="44" idx="0"/>
            <a:endCxn id="36" idx="2"/>
          </p:cNvCxnSpPr>
          <p:nvPr/>
        </p:nvCxnSpPr>
        <p:spPr>
          <a:xfrm flipV="1">
            <a:off x="7072313" y="1001713"/>
            <a:ext cx="742950" cy="2600325"/>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Rectangle 20"/>
          <p:cNvSpPr>
            <a:spLocks noChangeArrowheads="1"/>
          </p:cNvSpPr>
          <p:nvPr/>
        </p:nvSpPr>
        <p:spPr bwMode="auto">
          <a:xfrm>
            <a:off x="8285163" y="1046163"/>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400" dirty="0">
                <a:solidFill>
                  <a:schemeClr val="bg1"/>
                </a:solidFill>
                <a:latin typeface="+mj-lt"/>
                <a:ea typeface="ＭＳ Ｐゴシック" pitchFamily="8" charset="-128"/>
              </a:rPr>
              <a:t>Buffers</a:t>
            </a:r>
          </a:p>
        </p:txBody>
      </p:sp>
      <p:sp>
        <p:nvSpPr>
          <p:cNvPr id="39" name="Rounded Rectangle 38"/>
          <p:cNvSpPr/>
          <p:nvPr/>
        </p:nvSpPr>
        <p:spPr>
          <a:xfrm flipH="1" flipV="1">
            <a:off x="4144963" y="1103313"/>
            <a:ext cx="284162" cy="250825"/>
          </a:xfrm>
          <a:prstGeom prst="roundRect">
            <a:avLst>
              <a:gd name="adj" fmla="val 8396"/>
            </a:avLst>
          </a:prstGeom>
          <a:solidFill>
            <a:schemeClr val="accent5"/>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0" name="Rounded Rectangle 39"/>
          <p:cNvSpPr/>
          <p:nvPr/>
        </p:nvSpPr>
        <p:spPr>
          <a:xfrm flipH="1" flipV="1">
            <a:off x="4649788" y="1177925"/>
            <a:ext cx="284162" cy="252413"/>
          </a:xfrm>
          <a:prstGeom prst="roundRect">
            <a:avLst>
              <a:gd name="adj" fmla="val 8396"/>
            </a:avLst>
          </a:prstGeom>
          <a:solidFill>
            <a:schemeClr val="accent5"/>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0" name="Rounded Rectangle 49"/>
          <p:cNvSpPr/>
          <p:nvPr/>
        </p:nvSpPr>
        <p:spPr>
          <a:xfrm>
            <a:off x="4310063" y="3544888"/>
            <a:ext cx="1239837" cy="377825"/>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1" name="Rounded Rectangle 50"/>
          <p:cNvSpPr/>
          <p:nvPr/>
        </p:nvSpPr>
        <p:spPr>
          <a:xfrm>
            <a:off x="7646988" y="36020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3" name="Rounded Rectangle 52"/>
          <p:cNvSpPr/>
          <p:nvPr/>
        </p:nvSpPr>
        <p:spPr>
          <a:xfrm>
            <a:off x="4413250" y="3602038"/>
            <a:ext cx="246063" cy="246062"/>
          </a:xfrm>
          <a:prstGeom prst="roundRect">
            <a:avLst>
              <a:gd name="adj" fmla="val 8396"/>
            </a:avLst>
          </a:prstGeom>
          <a:no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4" name="Rounded Rectangle 53"/>
          <p:cNvSpPr/>
          <p:nvPr/>
        </p:nvSpPr>
        <p:spPr>
          <a:xfrm>
            <a:off x="4802188" y="3602038"/>
            <a:ext cx="247650" cy="246062"/>
          </a:xfrm>
          <a:prstGeom prst="roundRect">
            <a:avLst>
              <a:gd name="adj" fmla="val 8396"/>
            </a:avLst>
          </a:prstGeom>
          <a:no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6" name="Rounded Rectangle 55"/>
          <p:cNvSpPr/>
          <p:nvPr/>
        </p:nvSpPr>
        <p:spPr>
          <a:xfrm>
            <a:off x="5164138" y="3602038"/>
            <a:ext cx="247650" cy="246062"/>
          </a:xfrm>
          <a:prstGeom prst="roundRect">
            <a:avLst>
              <a:gd name="adj" fmla="val 8396"/>
            </a:avLst>
          </a:prstGeom>
          <a:no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57" name="Straight Arrow Connector 56"/>
          <p:cNvCxnSpPr>
            <a:stCxn id="37" idx="0"/>
            <a:endCxn id="35" idx="2"/>
          </p:cNvCxnSpPr>
          <p:nvPr/>
        </p:nvCxnSpPr>
        <p:spPr>
          <a:xfrm flipH="1" flipV="1">
            <a:off x="6281738" y="1565275"/>
            <a:ext cx="76200" cy="2036763"/>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43" idx="0"/>
            <a:endCxn id="34" idx="2"/>
          </p:cNvCxnSpPr>
          <p:nvPr/>
        </p:nvCxnSpPr>
        <p:spPr>
          <a:xfrm flipH="1" flipV="1">
            <a:off x="6605588" y="890588"/>
            <a:ext cx="109537" cy="2711450"/>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Rectangle 20"/>
          <p:cNvSpPr>
            <a:spLocks noChangeArrowheads="1"/>
          </p:cNvSpPr>
          <p:nvPr/>
        </p:nvSpPr>
        <p:spPr bwMode="auto">
          <a:xfrm>
            <a:off x="4183063" y="608013"/>
            <a:ext cx="830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sz="1400" dirty="0">
                <a:solidFill>
                  <a:schemeClr val="bg1"/>
                </a:solidFill>
                <a:latin typeface="+mj-lt"/>
                <a:ea typeface="ＭＳ Ｐゴシック" pitchFamily="8" charset="-128"/>
              </a:rPr>
              <a:t>Samplers</a:t>
            </a:r>
          </a:p>
        </p:txBody>
      </p:sp>
      <p:cxnSp>
        <p:nvCxnSpPr>
          <p:cNvPr id="62" name="Straight Arrow Connector 61"/>
          <p:cNvCxnSpPr>
            <a:stCxn id="54" idx="0"/>
            <a:endCxn id="40" idx="0"/>
          </p:cNvCxnSpPr>
          <p:nvPr/>
        </p:nvCxnSpPr>
        <p:spPr>
          <a:xfrm flipH="1" flipV="1">
            <a:off x="4792663" y="1430338"/>
            <a:ext cx="133350" cy="2171700"/>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3" idx="0"/>
            <a:endCxn id="39" idx="0"/>
          </p:cNvCxnSpPr>
          <p:nvPr/>
        </p:nvCxnSpPr>
        <p:spPr>
          <a:xfrm flipH="1" flipV="1">
            <a:off x="4287838" y="1354138"/>
            <a:ext cx="249237" cy="2247900"/>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Rounded Rectangle 34"/>
          <p:cNvSpPr/>
          <p:nvPr/>
        </p:nvSpPr>
        <p:spPr>
          <a:xfrm>
            <a:off x="5811838" y="1312863"/>
            <a:ext cx="938212" cy="25241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86" name="Straight Arrow Connector 85"/>
          <p:cNvCxnSpPr>
            <a:stCxn id="17" idx="0"/>
            <a:endCxn id="28" idx="2"/>
          </p:cNvCxnSpPr>
          <p:nvPr/>
        </p:nvCxnSpPr>
        <p:spPr>
          <a:xfrm flipV="1">
            <a:off x="3060700" y="1228725"/>
            <a:ext cx="41275" cy="2373313"/>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Rectangle 20"/>
          <p:cNvSpPr>
            <a:spLocks noChangeArrowheads="1"/>
          </p:cNvSpPr>
          <p:nvPr/>
        </p:nvSpPr>
        <p:spPr bwMode="auto">
          <a:xfrm>
            <a:off x="1068787" y="3621576"/>
            <a:ext cx="898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000" dirty="0" smtClean="0">
                <a:solidFill>
                  <a:schemeClr val="bg1"/>
                </a:solidFill>
                <a:latin typeface="+mj-lt"/>
                <a:ea typeface="ＭＳ Ｐゴシック" pitchFamily="8" charset="-128"/>
              </a:rPr>
              <a:t>Binding Tables</a:t>
            </a:r>
            <a:endParaRPr lang="en-US" sz="1000" dirty="0">
              <a:solidFill>
                <a:schemeClr val="bg1"/>
              </a:solidFill>
              <a:latin typeface="+mj-lt"/>
              <a:ea typeface="ＭＳ Ｐゴシック" pitchFamily="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par>
                                <p:cTn id="80" presetID="10" presetClass="entr" presetSubtype="0" fill="hold"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childTnLst>
                                </p:cTn>
                              </p:par>
                              <p:par>
                                <p:cTn id="83" presetID="10" presetClass="entr" presetSubtype="0"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par>
                                <p:cTn id="86" presetID="10" presetClass="entr" presetSubtype="0" fill="hold" nodeType="withEffect">
                                  <p:stCondLst>
                                    <p:cond delay="0"/>
                                  </p:stCondLst>
                                  <p:childTnLst>
                                    <p:set>
                                      <p:cBhvr>
                                        <p:cTn id="87" dur="1" fill="hold">
                                          <p:stCondLst>
                                            <p:cond delay="0"/>
                                          </p:stCondLst>
                                        </p:cTn>
                                        <p:tgtEl>
                                          <p:spTgt spid="86"/>
                                        </p:tgtEl>
                                        <p:attrNameLst>
                                          <p:attrName>style.visibility</p:attrName>
                                        </p:attrNameLst>
                                      </p:cBhvr>
                                      <p:to>
                                        <p:strVal val="visible"/>
                                      </p:to>
                                    </p:set>
                                    <p:animEffect transition="in" filter="fade">
                                      <p:cBhvr>
                                        <p:cTn id="88" dur="500"/>
                                        <p:tgtEl>
                                          <p:spTgt spid="8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500"/>
                                        <p:tgtEl>
                                          <p:spTgt spid="65"/>
                                        </p:tgtEl>
                                      </p:cBhvr>
                                    </p:animEffect>
                                  </p:childTnLst>
                                </p:cTn>
                              </p:par>
                              <p:par>
                                <p:cTn id="96" presetID="10" presetClass="entr" presetSubtype="0" fill="hold" nodeType="with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fade">
                                      <p:cBhvr>
                                        <p:cTn id="98" dur="500"/>
                                        <p:tgtEl>
                                          <p:spTgt spid="6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500"/>
                                        <p:tgtEl>
                                          <p:spTgt spid="5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500"/>
                                        <p:tgtEl>
                                          <p:spTgt spid="5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00"/>
                                        <p:tgtEl>
                                          <p:spTgt spid="5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childTnLst>
                          </p:cTn>
                        </p:par>
                        <p:par>
                          <p:cTn id="111" fill="hold">
                            <p:stCondLst>
                              <p:cond delay="1000"/>
                            </p:stCondLst>
                            <p:childTnLst>
                              <p:par>
                                <p:cTn id="112" presetID="10" presetClass="entr" presetSubtype="0" fill="hold" grpId="0" nodeType="after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fade">
                                      <p:cBhvr>
                                        <p:cTn id="114" dur="500"/>
                                        <p:tgtEl>
                                          <p:spTgt spid="1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500"/>
                                        <p:tgtEl>
                                          <p:spTgt spid="4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500"/>
                                        <p:tgtEl>
                                          <p:spTgt spid="4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500"/>
                                        <p:tgtEl>
                                          <p:spTgt spid="45"/>
                                        </p:tgtEl>
                                      </p:cBhvr>
                                    </p:animEffect>
                                  </p:childTnLst>
                                </p:cTn>
                              </p:par>
                              <p:par>
                                <p:cTn id="127" presetID="10" presetClass="entr" presetSubtype="0" fill="hold" nodeType="with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fade">
                                      <p:cBhvr>
                                        <p:cTn id="129" dur="500"/>
                                        <p:tgtEl>
                                          <p:spTgt spid="5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500"/>
                                        <p:tgtEl>
                                          <p:spTgt spid="51"/>
                                        </p:tgtEl>
                                      </p:cBhvr>
                                    </p:animEffect>
                                  </p:childTnLst>
                                </p:cTn>
                              </p:par>
                              <p:par>
                                <p:cTn id="133" presetID="10" presetClass="entr" presetSubtype="0" fill="hold" nodeType="with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fade">
                                      <p:cBhvr>
                                        <p:cTn id="135" dur="500"/>
                                        <p:tgtEl>
                                          <p:spTgt spid="57"/>
                                        </p:tgtEl>
                                      </p:cBhvr>
                                    </p:animEffect>
                                  </p:childTnLst>
                                </p:cTn>
                              </p:par>
                              <p:par>
                                <p:cTn id="136" presetID="10" presetClass="entr" presetSubtype="0" fill="hold" nodeType="with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fade">
                                      <p:cBhvr>
                                        <p:cTn id="13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2" grpId="0" animBg="1"/>
      <p:bldP spid="14" grpId="0" animBg="1"/>
      <p:bldP spid="16" grpId="0" animBg="1"/>
      <p:bldP spid="18" grpId="0" animBg="1"/>
      <p:bldP spid="19" grpId="0" animBg="1"/>
      <p:bldP spid="13" grpId="0" animBg="1"/>
      <p:bldP spid="15" grpId="0" animBg="1"/>
      <p:bldP spid="17" grpId="0" animBg="1"/>
      <p:bldP spid="24" grpId="0" animBg="1"/>
      <p:bldP spid="27" grpId="0" animBg="1"/>
      <p:bldP spid="28" grpId="0" animBg="1"/>
      <p:bldP spid="34" grpId="0" animBg="1"/>
      <p:bldP spid="36" grpId="0" animBg="1"/>
      <p:bldP spid="37" grpId="0" animBg="1"/>
      <p:bldP spid="43" grpId="0" animBg="1"/>
      <p:bldP spid="44" grpId="0" animBg="1"/>
      <p:bldP spid="45" grpId="0" animBg="1"/>
      <p:bldP spid="55" grpId="0"/>
      <p:bldP spid="39" grpId="0" animBg="1"/>
      <p:bldP spid="40" grpId="0" animBg="1"/>
      <p:bldP spid="50" grpId="0" animBg="1"/>
      <p:bldP spid="51" grpId="0" animBg="1"/>
      <p:bldP spid="53" grpId="0" animBg="1"/>
      <p:bldP spid="54" grpId="0" animBg="1"/>
      <p:bldP spid="56" grpId="0" animBg="1"/>
      <p:bldP spid="41" grpId="0"/>
      <p:bldP spid="35" grpId="0" animBg="1"/>
      <p:bldP spid="4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ea typeface="ＭＳ Ｐゴシック" panose="020B0600070205080204" pitchFamily="34" charset="-128"/>
              </a:rPr>
              <a:t>Descriptor</a:t>
            </a:r>
          </a:p>
        </p:txBody>
      </p:sp>
      <p:sp>
        <p:nvSpPr>
          <p:cNvPr id="46083" name="Content Placeholder 2"/>
          <p:cNvSpPr>
            <a:spLocks noGrp="1"/>
          </p:cNvSpPr>
          <p:nvPr>
            <p:ph idx="1"/>
          </p:nvPr>
        </p:nvSpPr>
        <p:spPr/>
        <p:txBody>
          <a:bodyPr/>
          <a:lstStyle/>
          <a:p>
            <a:r>
              <a:rPr lang="en-US" altLang="en-US" smtClean="0">
                <a:ea typeface="ＭＳ Ｐゴシック" panose="020B0600070205080204" pitchFamily="34" charset="-128"/>
              </a:rPr>
              <a:t>GPU-specific encoding of a resource view</a:t>
            </a:r>
          </a:p>
          <a:p>
            <a:pPr lvl="1"/>
            <a:r>
              <a:rPr lang="en-US" altLang="en-US" smtClean="0">
                <a:ea typeface="ＭＳ Ｐゴシック" panose="020B0600070205080204" pitchFamily="34" charset="-128"/>
              </a:rPr>
              <a:t>Size and format opaque to applications</a:t>
            </a:r>
          </a:p>
          <a:p>
            <a:r>
              <a:rPr lang="en-US" altLang="en-US" smtClean="0">
                <a:ea typeface="ＭＳ Ｐゴシック" panose="020B0600070205080204" pitchFamily="34" charset="-128"/>
              </a:rPr>
              <a:t>Multiple types, based on usage</a:t>
            </a:r>
          </a:p>
          <a:p>
            <a:pPr lvl="1"/>
            <a:r>
              <a:rPr lang="en-US" altLang="en-US" smtClean="0">
                <a:ea typeface="ＭＳ Ｐゴシック" panose="020B0600070205080204" pitchFamily="34" charset="-128"/>
              </a:rPr>
              <a:t>Texture, constant buffer, sampler, etc.</a:t>
            </a:r>
          </a:p>
          <a:p>
            <a:pPr lvl="1"/>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Just a block of data; not an allocation</a:t>
            </a:r>
          </a:p>
        </p:txBody>
      </p:sp>
      <p:sp>
        <p:nvSpPr>
          <p:cNvPr id="4" name="Rounded Rectangle 3"/>
          <p:cNvSpPr/>
          <p:nvPr/>
        </p:nvSpPr>
        <p:spPr>
          <a:xfrm>
            <a:off x="1417638" y="3554413"/>
            <a:ext cx="246062"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 name="Rounded Rectangle 4"/>
          <p:cNvSpPr/>
          <p:nvPr/>
        </p:nvSpPr>
        <p:spPr>
          <a:xfrm>
            <a:off x="1803400" y="3554413"/>
            <a:ext cx="246063"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6" name="Rounded Rectangle 5"/>
          <p:cNvSpPr/>
          <p:nvPr/>
        </p:nvSpPr>
        <p:spPr>
          <a:xfrm>
            <a:off x="2189163" y="3554413"/>
            <a:ext cx="246062"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7" name="Rounded Rectangle 6"/>
          <p:cNvSpPr/>
          <p:nvPr/>
        </p:nvSpPr>
        <p:spPr>
          <a:xfrm>
            <a:off x="3281363" y="3554413"/>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8" name="Rounded Rectangle 7"/>
          <p:cNvSpPr/>
          <p:nvPr/>
        </p:nvSpPr>
        <p:spPr>
          <a:xfrm>
            <a:off x="3638550" y="3554413"/>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9" name="Rounded Rectangle 8"/>
          <p:cNvSpPr/>
          <p:nvPr/>
        </p:nvSpPr>
        <p:spPr>
          <a:xfrm>
            <a:off x="3995738" y="3554413"/>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0" name="Rounded Rectangle 9"/>
          <p:cNvSpPr/>
          <p:nvPr/>
        </p:nvSpPr>
        <p:spPr>
          <a:xfrm>
            <a:off x="5491163" y="3554413"/>
            <a:ext cx="247650" cy="244475"/>
          </a:xfrm>
          <a:prstGeom prst="roundRect">
            <a:avLst>
              <a:gd name="adj" fmla="val 8396"/>
            </a:avLst>
          </a:prstGeom>
          <a:no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ea typeface="ＭＳ Ｐゴシック" panose="020B0600070205080204" pitchFamily="34" charset="-128"/>
              </a:rPr>
              <a:t>Descriptor Table</a:t>
            </a:r>
          </a:p>
        </p:txBody>
      </p:sp>
      <p:sp>
        <p:nvSpPr>
          <p:cNvPr id="47107" name="Content Placeholder 2"/>
          <p:cNvSpPr>
            <a:spLocks noGrp="1"/>
          </p:cNvSpPr>
          <p:nvPr>
            <p:ph idx="1"/>
          </p:nvPr>
        </p:nvSpPr>
        <p:spPr/>
        <p:txBody>
          <a:bodyPr/>
          <a:lstStyle/>
          <a:p>
            <a:r>
              <a:rPr lang="en-US" altLang="en-US" smtClean="0">
                <a:ea typeface="ＭＳ Ｐゴシック" panose="020B0600070205080204" pitchFamily="34" charset="-128"/>
              </a:rPr>
              <a:t>An API object that holds multiple descriptors</a:t>
            </a:r>
          </a:p>
          <a:p>
            <a:pPr lvl="1"/>
            <a:r>
              <a:rPr lang="en-US" altLang="en-US" smtClean="0">
                <a:ea typeface="ＭＳ Ｐゴシック" panose="020B0600070205080204" pitchFamily="34" charset="-128"/>
              </a:rPr>
              <a:t>Kind of like a buffer, but contents are opaque</a:t>
            </a:r>
          </a:p>
          <a:p>
            <a:pPr lvl="2"/>
            <a:endParaRPr lang="en-US" altLang="en-US" smtClean="0">
              <a:ea typeface="ＭＳ Ｐゴシック" panose="020B0600070205080204" pitchFamily="34" charset="-128"/>
            </a:endParaRPr>
          </a:p>
          <a:p>
            <a:pPr lvl="2"/>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Table may hold multiple types of descriptors</a:t>
            </a:r>
          </a:p>
          <a:p>
            <a:pPr lvl="1"/>
            <a:r>
              <a:rPr lang="en-US" altLang="en-US" smtClean="0">
                <a:ea typeface="ＭＳ Ｐゴシック" panose="020B0600070205080204" pitchFamily="34" charset="-128"/>
              </a:rPr>
              <a:t>D3D12, Vulkan have different rules on this</a:t>
            </a:r>
          </a:p>
        </p:txBody>
      </p:sp>
      <p:sp>
        <p:nvSpPr>
          <p:cNvPr id="4" name="Rounded Rectangle 3"/>
          <p:cNvSpPr/>
          <p:nvPr/>
        </p:nvSpPr>
        <p:spPr>
          <a:xfrm>
            <a:off x="2139950" y="2459038"/>
            <a:ext cx="2963863" cy="377825"/>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6" name="Rounded Rectangle 5"/>
          <p:cNvSpPr/>
          <p:nvPr/>
        </p:nvSpPr>
        <p:spPr>
          <a:xfrm>
            <a:off x="2208213" y="2516188"/>
            <a:ext cx="246062"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7" name="Rounded Rectangle 6"/>
          <p:cNvSpPr/>
          <p:nvPr/>
        </p:nvSpPr>
        <p:spPr>
          <a:xfrm>
            <a:off x="2593975" y="2516188"/>
            <a:ext cx="246063"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8" name="Rounded Rectangle 7"/>
          <p:cNvSpPr/>
          <p:nvPr/>
        </p:nvSpPr>
        <p:spPr>
          <a:xfrm>
            <a:off x="2979738" y="2516188"/>
            <a:ext cx="246062"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9" name="Rounded Rectangle 8"/>
          <p:cNvSpPr/>
          <p:nvPr/>
        </p:nvSpPr>
        <p:spPr>
          <a:xfrm>
            <a:off x="3365500" y="2516188"/>
            <a:ext cx="246063"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0" name="Rounded Rectangle 9"/>
          <p:cNvSpPr/>
          <p:nvPr/>
        </p:nvSpPr>
        <p:spPr>
          <a:xfrm>
            <a:off x="3751263" y="2516188"/>
            <a:ext cx="246062"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1" name="Rounded Rectangle 10"/>
          <p:cNvSpPr/>
          <p:nvPr/>
        </p:nvSpPr>
        <p:spPr>
          <a:xfrm>
            <a:off x="4137025" y="2516188"/>
            <a:ext cx="246063" cy="244475"/>
          </a:xfrm>
          <a:prstGeom prst="roundRect">
            <a:avLst>
              <a:gd name="adj" fmla="val 8396"/>
            </a:avLst>
          </a:prstGeom>
          <a:no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87550" y="3370263"/>
            <a:ext cx="6443663" cy="1484312"/>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30" name="Rounded Rectangle 129"/>
          <p:cNvSpPr/>
          <p:nvPr/>
        </p:nvSpPr>
        <p:spPr>
          <a:xfrm>
            <a:off x="3781425" y="3638550"/>
            <a:ext cx="1427163" cy="304800"/>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6" name="Rectangle 20"/>
          <p:cNvSpPr>
            <a:spLocks noChangeArrowheads="1"/>
          </p:cNvSpPr>
          <p:nvPr/>
        </p:nvSpPr>
        <p:spPr bwMode="auto">
          <a:xfrm>
            <a:off x="398463" y="4008438"/>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400" dirty="0">
                <a:solidFill>
                  <a:schemeClr val="bg1"/>
                </a:solidFill>
                <a:latin typeface="+mj-lt"/>
                <a:ea typeface="ＭＳ Ｐゴシック" pitchFamily="8" charset="-128"/>
              </a:rPr>
              <a:t>GPU State Vector</a:t>
            </a:r>
          </a:p>
        </p:txBody>
      </p:sp>
      <p:sp>
        <p:nvSpPr>
          <p:cNvPr id="7" name="Rounded Rectangle 6"/>
          <p:cNvSpPr/>
          <p:nvPr/>
        </p:nvSpPr>
        <p:spPr>
          <a:xfrm>
            <a:off x="2092325" y="4362450"/>
            <a:ext cx="5195888" cy="393700"/>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Pipeline State Object</a:t>
            </a:r>
          </a:p>
        </p:txBody>
      </p:sp>
      <p:sp>
        <p:nvSpPr>
          <p:cNvPr id="8" name="Rectangle 20"/>
          <p:cNvSpPr>
            <a:spLocks noChangeArrowheads="1"/>
          </p:cNvSpPr>
          <p:nvPr/>
        </p:nvSpPr>
        <p:spPr bwMode="auto">
          <a:xfrm>
            <a:off x="396875" y="909638"/>
            <a:ext cx="749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400" dirty="0">
                <a:solidFill>
                  <a:schemeClr val="bg1"/>
                </a:solidFill>
                <a:latin typeface="+mj-lt"/>
                <a:ea typeface="ＭＳ Ｐゴシック" pitchFamily="8" charset="-128"/>
              </a:rPr>
              <a:t>Textures</a:t>
            </a:r>
          </a:p>
        </p:txBody>
      </p:sp>
      <p:sp>
        <p:nvSpPr>
          <p:cNvPr id="9" name="Rounded Rectangle 8"/>
          <p:cNvSpPr/>
          <p:nvPr/>
        </p:nvSpPr>
        <p:spPr>
          <a:xfrm>
            <a:off x="2035175" y="2516188"/>
            <a:ext cx="1611313" cy="377825"/>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2" name="Rounded Rectangle 11"/>
          <p:cNvSpPr/>
          <p:nvPr/>
        </p:nvSpPr>
        <p:spPr>
          <a:xfrm>
            <a:off x="6108700" y="2439988"/>
            <a:ext cx="1878013" cy="377825"/>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4" name="Rounded Rectangle 13"/>
          <p:cNvSpPr/>
          <p:nvPr/>
        </p:nvSpPr>
        <p:spPr>
          <a:xfrm>
            <a:off x="7461250" y="4362450"/>
            <a:ext cx="173038" cy="365125"/>
          </a:xfrm>
          <a:prstGeom prst="roundRect">
            <a:avLst>
              <a:gd name="adj" fmla="val 20322"/>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6" name="Rounded Rectangle 15"/>
          <p:cNvSpPr/>
          <p:nvPr/>
        </p:nvSpPr>
        <p:spPr>
          <a:xfrm>
            <a:off x="7780338" y="4362450"/>
            <a:ext cx="173037" cy="365125"/>
          </a:xfrm>
          <a:prstGeom prst="roundRect">
            <a:avLst>
              <a:gd name="adj" fmla="val 20322"/>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8" name="Rounded Rectangle 17"/>
          <p:cNvSpPr/>
          <p:nvPr/>
        </p:nvSpPr>
        <p:spPr>
          <a:xfrm>
            <a:off x="8088313" y="4362450"/>
            <a:ext cx="173037" cy="365125"/>
          </a:xfrm>
          <a:prstGeom prst="roundRect">
            <a:avLst>
              <a:gd name="adj" fmla="val 20322"/>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9" name="Rounded Rectangle 18"/>
          <p:cNvSpPr/>
          <p:nvPr/>
        </p:nvSpPr>
        <p:spPr>
          <a:xfrm>
            <a:off x="1614488" y="661988"/>
            <a:ext cx="700087" cy="496887"/>
          </a:xfrm>
          <a:prstGeom prst="roundRect">
            <a:avLst>
              <a:gd name="adj" fmla="val 8396"/>
            </a:avLst>
          </a:prstGeom>
          <a:solidFill>
            <a:schemeClr val="accent4"/>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3" name="Rounded Rectangle 12"/>
          <p:cNvSpPr/>
          <p:nvPr/>
        </p:nvSpPr>
        <p:spPr>
          <a:xfrm>
            <a:off x="2103438" y="2573338"/>
            <a:ext cx="246062"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5" name="Rounded Rectangle 14"/>
          <p:cNvSpPr/>
          <p:nvPr/>
        </p:nvSpPr>
        <p:spPr>
          <a:xfrm>
            <a:off x="2489200" y="2573338"/>
            <a:ext cx="246063"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7" name="Rounded Rectangle 16"/>
          <p:cNvSpPr/>
          <p:nvPr/>
        </p:nvSpPr>
        <p:spPr>
          <a:xfrm>
            <a:off x="2874963" y="2573338"/>
            <a:ext cx="246062"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24" name="Rounded Rectangle 23"/>
          <p:cNvSpPr/>
          <p:nvPr/>
        </p:nvSpPr>
        <p:spPr>
          <a:xfrm>
            <a:off x="3260725" y="2573338"/>
            <a:ext cx="246063" cy="244475"/>
          </a:xfrm>
          <a:prstGeom prst="roundRect">
            <a:avLst>
              <a:gd name="adj" fmla="val 8396"/>
            </a:avLst>
          </a:prstGeom>
          <a:no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27" name="Rounded Rectangle 26"/>
          <p:cNvSpPr/>
          <p:nvPr/>
        </p:nvSpPr>
        <p:spPr>
          <a:xfrm>
            <a:off x="2489200" y="1466850"/>
            <a:ext cx="700088" cy="496888"/>
          </a:xfrm>
          <a:prstGeom prst="roundRect">
            <a:avLst>
              <a:gd name="adj" fmla="val 8396"/>
            </a:avLst>
          </a:prstGeom>
          <a:solidFill>
            <a:schemeClr val="accent4"/>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28" name="Rounded Rectangle 27"/>
          <p:cNvSpPr/>
          <p:nvPr/>
        </p:nvSpPr>
        <p:spPr>
          <a:xfrm>
            <a:off x="2752725" y="731838"/>
            <a:ext cx="700088" cy="496887"/>
          </a:xfrm>
          <a:prstGeom prst="roundRect">
            <a:avLst>
              <a:gd name="adj" fmla="val 8396"/>
            </a:avLst>
          </a:prstGeom>
          <a:solidFill>
            <a:schemeClr val="accent4"/>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3" name="Straight Arrow Connector 2"/>
          <p:cNvCxnSpPr>
            <a:stCxn id="13" idx="0"/>
            <a:endCxn id="19" idx="2"/>
          </p:cNvCxnSpPr>
          <p:nvPr/>
        </p:nvCxnSpPr>
        <p:spPr>
          <a:xfrm flipH="1" flipV="1">
            <a:off x="1965325" y="1158875"/>
            <a:ext cx="260350" cy="1414463"/>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5" idx="0"/>
            <a:endCxn id="27" idx="2"/>
          </p:cNvCxnSpPr>
          <p:nvPr/>
        </p:nvCxnSpPr>
        <p:spPr>
          <a:xfrm flipV="1">
            <a:off x="2611438" y="1963738"/>
            <a:ext cx="227012" cy="609600"/>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6135688" y="638175"/>
            <a:ext cx="939800" cy="25241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6" name="Rounded Rectangle 35"/>
          <p:cNvSpPr/>
          <p:nvPr/>
        </p:nvSpPr>
        <p:spPr>
          <a:xfrm>
            <a:off x="7346950" y="749300"/>
            <a:ext cx="938213" cy="25241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7" name="Rounded Rectangle 36"/>
          <p:cNvSpPr/>
          <p:nvPr/>
        </p:nvSpPr>
        <p:spPr>
          <a:xfrm>
            <a:off x="6176963" y="2497138"/>
            <a:ext cx="247650"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38" name="Straight Arrow Connector 37"/>
          <p:cNvCxnSpPr>
            <a:stCxn id="44" idx="0"/>
            <a:endCxn id="35" idx="2"/>
          </p:cNvCxnSpPr>
          <p:nvPr/>
        </p:nvCxnSpPr>
        <p:spPr>
          <a:xfrm flipH="1" flipV="1">
            <a:off x="6281738" y="1565275"/>
            <a:ext cx="733425" cy="931863"/>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6534150" y="2497138"/>
            <a:ext cx="247650" cy="244475"/>
          </a:xfrm>
          <a:prstGeom prst="roundRect">
            <a:avLst>
              <a:gd name="adj" fmla="val 8396"/>
            </a:avLst>
          </a:prstGeom>
          <a:no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4" name="Rounded Rectangle 43"/>
          <p:cNvSpPr/>
          <p:nvPr/>
        </p:nvSpPr>
        <p:spPr>
          <a:xfrm>
            <a:off x="6891338" y="24971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5" name="Rounded Rectangle 44"/>
          <p:cNvSpPr/>
          <p:nvPr/>
        </p:nvSpPr>
        <p:spPr>
          <a:xfrm>
            <a:off x="7248525" y="24971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49" name="Straight Arrow Connector 48"/>
          <p:cNvCxnSpPr>
            <a:stCxn id="45" idx="0"/>
            <a:endCxn id="34" idx="2"/>
          </p:cNvCxnSpPr>
          <p:nvPr/>
        </p:nvCxnSpPr>
        <p:spPr>
          <a:xfrm flipH="1" flipV="1">
            <a:off x="6605588" y="890588"/>
            <a:ext cx="766762" cy="1606550"/>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51" idx="0"/>
            <a:endCxn id="36" idx="2"/>
          </p:cNvCxnSpPr>
          <p:nvPr/>
        </p:nvCxnSpPr>
        <p:spPr>
          <a:xfrm flipV="1">
            <a:off x="7713663" y="1001713"/>
            <a:ext cx="101600" cy="1495425"/>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Rectangle 20"/>
          <p:cNvSpPr>
            <a:spLocks noChangeArrowheads="1"/>
          </p:cNvSpPr>
          <p:nvPr/>
        </p:nvSpPr>
        <p:spPr bwMode="auto">
          <a:xfrm>
            <a:off x="8285163" y="1046163"/>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400" dirty="0">
                <a:solidFill>
                  <a:schemeClr val="bg1"/>
                </a:solidFill>
                <a:latin typeface="+mj-lt"/>
                <a:ea typeface="ＭＳ Ｐゴシック" pitchFamily="8" charset="-128"/>
              </a:rPr>
              <a:t>Buffers</a:t>
            </a:r>
          </a:p>
        </p:txBody>
      </p:sp>
      <p:sp>
        <p:nvSpPr>
          <p:cNvPr id="39" name="Rounded Rectangle 38"/>
          <p:cNvSpPr/>
          <p:nvPr/>
        </p:nvSpPr>
        <p:spPr>
          <a:xfrm flipH="1" flipV="1">
            <a:off x="4144963" y="1103313"/>
            <a:ext cx="284162" cy="250825"/>
          </a:xfrm>
          <a:prstGeom prst="roundRect">
            <a:avLst>
              <a:gd name="adj" fmla="val 8396"/>
            </a:avLst>
          </a:prstGeom>
          <a:solidFill>
            <a:schemeClr val="accent5"/>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0" name="Rounded Rectangle 39"/>
          <p:cNvSpPr/>
          <p:nvPr/>
        </p:nvSpPr>
        <p:spPr>
          <a:xfrm flipH="1" flipV="1">
            <a:off x="4649788" y="1177925"/>
            <a:ext cx="284162" cy="252413"/>
          </a:xfrm>
          <a:prstGeom prst="roundRect">
            <a:avLst>
              <a:gd name="adj" fmla="val 8396"/>
            </a:avLst>
          </a:prstGeom>
          <a:solidFill>
            <a:schemeClr val="accent5"/>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2" name="Rectangle 20"/>
          <p:cNvSpPr>
            <a:spLocks noChangeArrowheads="1"/>
          </p:cNvSpPr>
          <p:nvPr/>
        </p:nvSpPr>
        <p:spPr bwMode="auto">
          <a:xfrm>
            <a:off x="390525" y="2647950"/>
            <a:ext cx="1365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400" dirty="0">
                <a:solidFill>
                  <a:schemeClr val="bg1"/>
                </a:solidFill>
                <a:latin typeface="+mj-lt"/>
                <a:ea typeface="ＭＳ Ｐゴシック" pitchFamily="8" charset="-128"/>
              </a:rPr>
              <a:t>Descriptor Tables</a:t>
            </a:r>
          </a:p>
        </p:txBody>
      </p:sp>
      <p:sp>
        <p:nvSpPr>
          <p:cNvPr id="50" name="Rounded Rectangle 49"/>
          <p:cNvSpPr/>
          <p:nvPr/>
        </p:nvSpPr>
        <p:spPr>
          <a:xfrm>
            <a:off x="4249738" y="2668588"/>
            <a:ext cx="1241425" cy="377825"/>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1" name="Rounded Rectangle 50"/>
          <p:cNvSpPr/>
          <p:nvPr/>
        </p:nvSpPr>
        <p:spPr>
          <a:xfrm>
            <a:off x="7589838" y="24971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3" name="Rounded Rectangle 52"/>
          <p:cNvSpPr/>
          <p:nvPr/>
        </p:nvSpPr>
        <p:spPr>
          <a:xfrm>
            <a:off x="4352925" y="2725738"/>
            <a:ext cx="247650"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4" name="Rounded Rectangle 53"/>
          <p:cNvSpPr/>
          <p:nvPr/>
        </p:nvSpPr>
        <p:spPr>
          <a:xfrm>
            <a:off x="4741863" y="2725738"/>
            <a:ext cx="247650" cy="244475"/>
          </a:xfrm>
          <a:prstGeom prst="roundRect">
            <a:avLst>
              <a:gd name="adj" fmla="val 8396"/>
            </a:avLst>
          </a:prstGeom>
          <a:no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6" name="Rounded Rectangle 55"/>
          <p:cNvSpPr/>
          <p:nvPr/>
        </p:nvSpPr>
        <p:spPr>
          <a:xfrm>
            <a:off x="5105400" y="27257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57" name="Straight Arrow Connector 56"/>
          <p:cNvCxnSpPr>
            <a:stCxn id="56" idx="0"/>
            <a:endCxn id="35" idx="2"/>
          </p:cNvCxnSpPr>
          <p:nvPr/>
        </p:nvCxnSpPr>
        <p:spPr>
          <a:xfrm flipV="1">
            <a:off x="5229225" y="1565275"/>
            <a:ext cx="1052513" cy="1160463"/>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7" idx="0"/>
            <a:endCxn id="34" idx="2"/>
          </p:cNvCxnSpPr>
          <p:nvPr/>
        </p:nvCxnSpPr>
        <p:spPr>
          <a:xfrm flipV="1">
            <a:off x="2997200" y="890588"/>
            <a:ext cx="3608388" cy="1682750"/>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Rectangle 20"/>
          <p:cNvSpPr>
            <a:spLocks noChangeArrowheads="1"/>
          </p:cNvSpPr>
          <p:nvPr/>
        </p:nvSpPr>
        <p:spPr bwMode="auto">
          <a:xfrm>
            <a:off x="4183063" y="608013"/>
            <a:ext cx="830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sz="1400" dirty="0">
                <a:solidFill>
                  <a:schemeClr val="bg1"/>
                </a:solidFill>
                <a:latin typeface="+mj-lt"/>
                <a:ea typeface="ＭＳ Ｐゴシック" pitchFamily="8" charset="-128"/>
              </a:rPr>
              <a:t>Samplers</a:t>
            </a:r>
          </a:p>
        </p:txBody>
      </p:sp>
      <p:cxnSp>
        <p:nvCxnSpPr>
          <p:cNvPr id="59" name="Straight Arrow Connector 58"/>
          <p:cNvCxnSpPr>
            <a:stCxn id="43" idx="0"/>
            <a:endCxn id="40" idx="0"/>
          </p:cNvCxnSpPr>
          <p:nvPr/>
        </p:nvCxnSpPr>
        <p:spPr>
          <a:xfrm flipH="1" flipV="1">
            <a:off x="4792663" y="1430338"/>
            <a:ext cx="1865312" cy="1066800"/>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4" idx="0"/>
            <a:endCxn id="40" idx="0"/>
          </p:cNvCxnSpPr>
          <p:nvPr/>
        </p:nvCxnSpPr>
        <p:spPr>
          <a:xfrm flipH="1" flipV="1">
            <a:off x="4792663" y="1430338"/>
            <a:ext cx="73025" cy="1295400"/>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24" idx="0"/>
            <a:endCxn id="39" idx="0"/>
          </p:cNvCxnSpPr>
          <p:nvPr/>
        </p:nvCxnSpPr>
        <p:spPr>
          <a:xfrm flipV="1">
            <a:off x="3382963" y="1354138"/>
            <a:ext cx="904875" cy="1219200"/>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Rounded Rectangle 34"/>
          <p:cNvSpPr/>
          <p:nvPr/>
        </p:nvSpPr>
        <p:spPr>
          <a:xfrm>
            <a:off x="5811838" y="1312863"/>
            <a:ext cx="938212" cy="25241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30" name="Straight Arrow Connector 29"/>
          <p:cNvCxnSpPr>
            <a:stCxn id="53" idx="0"/>
            <a:endCxn id="27" idx="2"/>
          </p:cNvCxnSpPr>
          <p:nvPr/>
        </p:nvCxnSpPr>
        <p:spPr>
          <a:xfrm flipH="1" flipV="1">
            <a:off x="2838450" y="1963738"/>
            <a:ext cx="1638300" cy="762000"/>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37" idx="0"/>
            <a:endCxn id="28" idx="2"/>
          </p:cNvCxnSpPr>
          <p:nvPr/>
        </p:nvCxnSpPr>
        <p:spPr>
          <a:xfrm flipH="1" flipV="1">
            <a:off x="3101975" y="1228725"/>
            <a:ext cx="3198813" cy="1268413"/>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sp>
        <p:nvSpPr>
          <p:cNvPr id="94" name="Rounded Rectangle 93"/>
          <p:cNvSpPr/>
          <p:nvPr/>
        </p:nvSpPr>
        <p:spPr>
          <a:xfrm>
            <a:off x="3924300" y="3684588"/>
            <a:ext cx="471488" cy="169862"/>
          </a:xfrm>
          <a:prstGeom prst="roundRect">
            <a:avLst>
              <a:gd name="adj" fmla="val 8396"/>
            </a:avLst>
          </a:prstGeom>
          <a:noFill/>
          <a:ln>
            <a:solidFill>
              <a:schemeClr val="accent6"/>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95" name="Rounded Rectangle 94"/>
          <p:cNvSpPr/>
          <p:nvPr/>
        </p:nvSpPr>
        <p:spPr>
          <a:xfrm>
            <a:off x="4532313" y="3684588"/>
            <a:ext cx="473075" cy="169862"/>
          </a:xfrm>
          <a:prstGeom prst="roundRect">
            <a:avLst>
              <a:gd name="adj" fmla="val 8396"/>
            </a:avLst>
          </a:prstGeom>
          <a:noFill/>
          <a:ln>
            <a:solidFill>
              <a:schemeClr val="accent6"/>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98" name="Straight Arrow Connector 97"/>
          <p:cNvCxnSpPr>
            <a:stCxn id="94" idx="0"/>
            <a:endCxn id="9" idx="2"/>
          </p:cNvCxnSpPr>
          <p:nvPr/>
        </p:nvCxnSpPr>
        <p:spPr>
          <a:xfrm flipH="1" flipV="1">
            <a:off x="2840038" y="2894013"/>
            <a:ext cx="1320800" cy="790575"/>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95" idx="0"/>
            <a:endCxn id="50" idx="2"/>
          </p:cNvCxnSpPr>
          <p:nvPr/>
        </p:nvCxnSpPr>
        <p:spPr>
          <a:xfrm flipV="1">
            <a:off x="4768850" y="3046413"/>
            <a:ext cx="101600" cy="638175"/>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par>
                                <p:cTn id="76" presetID="10" presetClass="entr" presetSubtype="0" fill="hold" nodeType="with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500"/>
                                        <p:tgtEl>
                                          <p:spTgt spid="86"/>
                                        </p:tgtEl>
                                      </p:cBhvr>
                                    </p:animEffect>
                                  </p:childTnLst>
                                </p:cTn>
                              </p:par>
                              <p:par>
                                <p:cTn id="79" presetID="10" presetClass="entr" presetSubtype="0"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par>
                                <p:cTn id="82" presetID="10" presetClass="entr" presetSubtype="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par>
                                <p:cTn id="85" presetID="10"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par>
                                <p:cTn id="88" presetID="10" presetClass="entr" presetSubtype="0" fill="hold"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02"/>
                                        </p:tgtEl>
                                        <p:attrNameLst>
                                          <p:attrName>style.visibility</p:attrName>
                                        </p:attrNameLst>
                                      </p:cBhvr>
                                      <p:to>
                                        <p:strVal val="visible"/>
                                      </p:to>
                                    </p:set>
                                    <p:animEffect transition="in" filter="fade">
                                      <p:cBhvr>
                                        <p:cTn id="95" dur="500"/>
                                        <p:tgtEl>
                                          <p:spTgt spid="102"/>
                                        </p:tgtEl>
                                      </p:cBhvr>
                                    </p:animEffect>
                                  </p:childTnLst>
                                </p:cTn>
                              </p:par>
                              <p:par>
                                <p:cTn id="96" presetID="10" presetClass="entr" presetSubtype="0" fill="hold" nodeType="withEffect">
                                  <p:stCondLst>
                                    <p:cond delay="0"/>
                                  </p:stCondLst>
                                  <p:childTnLst>
                                    <p:set>
                                      <p:cBhvr>
                                        <p:cTn id="97" dur="1" fill="hold">
                                          <p:stCondLst>
                                            <p:cond delay="0"/>
                                          </p:stCondLst>
                                        </p:cTn>
                                        <p:tgtEl>
                                          <p:spTgt spid="98"/>
                                        </p:tgtEl>
                                        <p:attrNameLst>
                                          <p:attrName>style.visibility</p:attrName>
                                        </p:attrNameLst>
                                      </p:cBhvr>
                                      <p:to>
                                        <p:strVal val="visible"/>
                                      </p:to>
                                    </p:set>
                                    <p:animEffect transition="in" filter="fade">
                                      <p:cBhvr>
                                        <p:cTn id="98" dur="500"/>
                                        <p:tgtEl>
                                          <p:spTgt spid="9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0"/>
                                        </p:tgtEl>
                                        <p:attrNameLst>
                                          <p:attrName>style.visibility</p:attrName>
                                        </p:attrNameLst>
                                      </p:cBhvr>
                                      <p:to>
                                        <p:strVal val="visible"/>
                                      </p:to>
                                    </p:set>
                                    <p:animEffect transition="in" filter="fade">
                                      <p:cBhvr>
                                        <p:cTn id="101" dur="500"/>
                                        <p:tgtEl>
                                          <p:spTgt spid="13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500"/>
                                        <p:tgtEl>
                                          <p:spTgt spid="9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fade">
                                      <p:cBhvr>
                                        <p:cTn id="10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9" grpId="0" animBg="1"/>
      <p:bldP spid="12" grpId="0" animBg="1"/>
      <p:bldP spid="13" grpId="0" animBg="1"/>
      <p:bldP spid="15" grpId="0" animBg="1"/>
      <p:bldP spid="17" grpId="0" animBg="1"/>
      <p:bldP spid="24" grpId="0" animBg="1"/>
      <p:bldP spid="37" grpId="0" animBg="1"/>
      <p:bldP spid="43" grpId="0" animBg="1"/>
      <p:bldP spid="44" grpId="0" animBg="1"/>
      <p:bldP spid="45" grpId="0" animBg="1"/>
      <p:bldP spid="42" grpId="0"/>
      <p:bldP spid="50" grpId="0" animBg="1"/>
      <p:bldP spid="51" grpId="0" animBg="1"/>
      <p:bldP spid="53" grpId="0" animBg="1"/>
      <p:bldP spid="54" grpId="0" animBg="1"/>
      <p:bldP spid="56" grpId="0" animBg="1"/>
      <p:bldP spid="94" grpId="0" animBg="1"/>
      <p:bldP spid="9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ea typeface="ＭＳ Ｐゴシック" panose="020B0600070205080204" pitchFamily="34" charset="-128"/>
              </a:rPr>
              <a:t>Pipeline Layout</a:t>
            </a:r>
          </a:p>
        </p:txBody>
      </p:sp>
      <p:sp>
        <p:nvSpPr>
          <p:cNvPr id="49155" name="Content Placeholder 2"/>
          <p:cNvSpPr>
            <a:spLocks noGrp="1"/>
          </p:cNvSpPr>
          <p:nvPr>
            <p:ph idx="1"/>
          </p:nvPr>
        </p:nvSpPr>
        <p:spPr/>
        <p:txBody>
          <a:bodyPr/>
          <a:lstStyle/>
          <a:p>
            <a:r>
              <a:rPr lang="en-US" altLang="en-US" smtClean="0">
                <a:ea typeface="ＭＳ Ｐゴシック" panose="020B0600070205080204" pitchFamily="34" charset="-128"/>
              </a:rPr>
              <a:t>Shaders impose constraints on table layout</a:t>
            </a:r>
          </a:p>
          <a:p>
            <a:pPr lvl="1"/>
            <a:r>
              <a:rPr lang="en-US" altLang="en-US" smtClean="0">
                <a:ea typeface="ＭＳ Ｐゴシック" panose="020B0600070205080204" pitchFamily="34" charset="-128"/>
              </a:rPr>
              <a:t>“Descriptor 2 in table 0 had better be a texture”</a:t>
            </a:r>
          </a:p>
          <a:p>
            <a:r>
              <a:rPr lang="en-US" altLang="en-US" smtClean="0">
                <a:ea typeface="ＭＳ Ｐゴシック" panose="020B0600070205080204" pitchFamily="34" charset="-128"/>
              </a:rPr>
              <a:t>Pipeline layout is an explicit API object</a:t>
            </a:r>
          </a:p>
          <a:p>
            <a:pPr lvl="1"/>
            <a:r>
              <a:rPr lang="en-US" altLang="en-US" smtClean="0">
                <a:ea typeface="ＭＳ Ｐゴシック" panose="020B0600070205080204" pitchFamily="34" charset="-128"/>
              </a:rPr>
              <a:t>Interface between PSO and descriptor tables</a:t>
            </a:r>
          </a:p>
          <a:p>
            <a:pPr lvl="1"/>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Multiple shaders/PSOs can use same layout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87550" y="3370263"/>
            <a:ext cx="6443663" cy="1484312"/>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30" name="Rounded Rectangle 129"/>
          <p:cNvSpPr/>
          <p:nvPr/>
        </p:nvSpPr>
        <p:spPr>
          <a:xfrm>
            <a:off x="3752850" y="3438525"/>
            <a:ext cx="2030413" cy="304800"/>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6" name="Rectangle 20"/>
          <p:cNvSpPr>
            <a:spLocks noChangeArrowheads="1"/>
          </p:cNvSpPr>
          <p:nvPr/>
        </p:nvSpPr>
        <p:spPr bwMode="auto">
          <a:xfrm>
            <a:off x="398463" y="4008438"/>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400" dirty="0">
                <a:solidFill>
                  <a:schemeClr val="bg1"/>
                </a:solidFill>
                <a:latin typeface="+mj-lt"/>
                <a:ea typeface="ＭＳ Ｐゴシック" pitchFamily="8" charset="-128"/>
              </a:rPr>
              <a:t>GPU State Vector</a:t>
            </a:r>
          </a:p>
        </p:txBody>
      </p:sp>
      <p:sp>
        <p:nvSpPr>
          <p:cNvPr id="7" name="Rounded Rectangle 6"/>
          <p:cNvSpPr/>
          <p:nvPr/>
        </p:nvSpPr>
        <p:spPr>
          <a:xfrm>
            <a:off x="2092325" y="4362450"/>
            <a:ext cx="5195888" cy="393700"/>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Pipeline State Object</a:t>
            </a:r>
          </a:p>
        </p:txBody>
      </p:sp>
      <p:sp>
        <p:nvSpPr>
          <p:cNvPr id="8" name="Rectangle 20"/>
          <p:cNvSpPr>
            <a:spLocks noChangeArrowheads="1"/>
          </p:cNvSpPr>
          <p:nvPr/>
        </p:nvSpPr>
        <p:spPr bwMode="auto">
          <a:xfrm>
            <a:off x="396875" y="909638"/>
            <a:ext cx="749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400" dirty="0">
                <a:solidFill>
                  <a:schemeClr val="bg1"/>
                </a:solidFill>
                <a:latin typeface="+mj-lt"/>
                <a:ea typeface="ＭＳ Ｐゴシック" pitchFamily="8" charset="-128"/>
              </a:rPr>
              <a:t>Textures</a:t>
            </a:r>
          </a:p>
        </p:txBody>
      </p:sp>
      <p:sp>
        <p:nvSpPr>
          <p:cNvPr id="9" name="Rounded Rectangle 8"/>
          <p:cNvSpPr/>
          <p:nvPr/>
        </p:nvSpPr>
        <p:spPr>
          <a:xfrm>
            <a:off x="2035175" y="2516188"/>
            <a:ext cx="1611313" cy="377825"/>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2" name="Rounded Rectangle 11"/>
          <p:cNvSpPr/>
          <p:nvPr/>
        </p:nvSpPr>
        <p:spPr>
          <a:xfrm>
            <a:off x="6108700" y="2439988"/>
            <a:ext cx="1878013" cy="377825"/>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4" name="Rounded Rectangle 13"/>
          <p:cNvSpPr/>
          <p:nvPr/>
        </p:nvSpPr>
        <p:spPr>
          <a:xfrm>
            <a:off x="7461250" y="4362450"/>
            <a:ext cx="173038" cy="365125"/>
          </a:xfrm>
          <a:prstGeom prst="roundRect">
            <a:avLst>
              <a:gd name="adj" fmla="val 20322"/>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6" name="Rounded Rectangle 15"/>
          <p:cNvSpPr/>
          <p:nvPr/>
        </p:nvSpPr>
        <p:spPr>
          <a:xfrm>
            <a:off x="7780338" y="4362450"/>
            <a:ext cx="173037" cy="365125"/>
          </a:xfrm>
          <a:prstGeom prst="roundRect">
            <a:avLst>
              <a:gd name="adj" fmla="val 20322"/>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8" name="Rounded Rectangle 17"/>
          <p:cNvSpPr/>
          <p:nvPr/>
        </p:nvSpPr>
        <p:spPr>
          <a:xfrm>
            <a:off x="8088313" y="4362450"/>
            <a:ext cx="173037" cy="365125"/>
          </a:xfrm>
          <a:prstGeom prst="roundRect">
            <a:avLst>
              <a:gd name="adj" fmla="val 20322"/>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9" name="Rounded Rectangle 18"/>
          <p:cNvSpPr/>
          <p:nvPr/>
        </p:nvSpPr>
        <p:spPr>
          <a:xfrm>
            <a:off x="1614488" y="661988"/>
            <a:ext cx="700087" cy="496887"/>
          </a:xfrm>
          <a:prstGeom prst="roundRect">
            <a:avLst>
              <a:gd name="adj" fmla="val 8396"/>
            </a:avLst>
          </a:prstGeom>
          <a:solidFill>
            <a:schemeClr val="accent4"/>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3" name="Rounded Rectangle 12"/>
          <p:cNvSpPr/>
          <p:nvPr/>
        </p:nvSpPr>
        <p:spPr>
          <a:xfrm>
            <a:off x="2103438" y="2573338"/>
            <a:ext cx="246062"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5" name="Rounded Rectangle 14"/>
          <p:cNvSpPr/>
          <p:nvPr/>
        </p:nvSpPr>
        <p:spPr>
          <a:xfrm>
            <a:off x="2489200" y="2573338"/>
            <a:ext cx="246063"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7" name="Rounded Rectangle 16"/>
          <p:cNvSpPr/>
          <p:nvPr/>
        </p:nvSpPr>
        <p:spPr>
          <a:xfrm>
            <a:off x="2874963" y="2573338"/>
            <a:ext cx="246062"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24" name="Rounded Rectangle 23"/>
          <p:cNvSpPr/>
          <p:nvPr/>
        </p:nvSpPr>
        <p:spPr>
          <a:xfrm>
            <a:off x="3260725" y="2573338"/>
            <a:ext cx="246063" cy="244475"/>
          </a:xfrm>
          <a:prstGeom prst="roundRect">
            <a:avLst>
              <a:gd name="adj" fmla="val 8396"/>
            </a:avLst>
          </a:prstGeom>
          <a:no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27" name="Rounded Rectangle 26"/>
          <p:cNvSpPr/>
          <p:nvPr/>
        </p:nvSpPr>
        <p:spPr>
          <a:xfrm>
            <a:off x="2489200" y="1466850"/>
            <a:ext cx="700088" cy="496888"/>
          </a:xfrm>
          <a:prstGeom prst="roundRect">
            <a:avLst>
              <a:gd name="adj" fmla="val 8396"/>
            </a:avLst>
          </a:prstGeom>
          <a:solidFill>
            <a:schemeClr val="accent4"/>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28" name="Rounded Rectangle 27"/>
          <p:cNvSpPr/>
          <p:nvPr/>
        </p:nvSpPr>
        <p:spPr>
          <a:xfrm>
            <a:off x="2752725" y="731838"/>
            <a:ext cx="700088" cy="496887"/>
          </a:xfrm>
          <a:prstGeom prst="roundRect">
            <a:avLst>
              <a:gd name="adj" fmla="val 8396"/>
            </a:avLst>
          </a:prstGeom>
          <a:solidFill>
            <a:schemeClr val="accent4"/>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3" name="Straight Arrow Connector 2"/>
          <p:cNvCxnSpPr>
            <a:stCxn id="13" idx="0"/>
            <a:endCxn id="19" idx="2"/>
          </p:cNvCxnSpPr>
          <p:nvPr/>
        </p:nvCxnSpPr>
        <p:spPr>
          <a:xfrm flipH="1" flipV="1">
            <a:off x="1965325" y="1158875"/>
            <a:ext cx="260350" cy="1414463"/>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5" idx="0"/>
            <a:endCxn id="27" idx="2"/>
          </p:cNvCxnSpPr>
          <p:nvPr/>
        </p:nvCxnSpPr>
        <p:spPr>
          <a:xfrm flipV="1">
            <a:off x="2611438" y="1963738"/>
            <a:ext cx="227012" cy="609600"/>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6135688" y="638175"/>
            <a:ext cx="939800" cy="25241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6" name="Rounded Rectangle 35"/>
          <p:cNvSpPr/>
          <p:nvPr/>
        </p:nvSpPr>
        <p:spPr>
          <a:xfrm>
            <a:off x="7346950" y="749300"/>
            <a:ext cx="938213" cy="25241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7" name="Rounded Rectangle 36"/>
          <p:cNvSpPr/>
          <p:nvPr/>
        </p:nvSpPr>
        <p:spPr>
          <a:xfrm>
            <a:off x="6176963" y="2497138"/>
            <a:ext cx="247650"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38" name="Straight Arrow Connector 37"/>
          <p:cNvCxnSpPr>
            <a:stCxn id="44" idx="0"/>
            <a:endCxn id="35" idx="2"/>
          </p:cNvCxnSpPr>
          <p:nvPr/>
        </p:nvCxnSpPr>
        <p:spPr>
          <a:xfrm flipH="1" flipV="1">
            <a:off x="6281738" y="1565275"/>
            <a:ext cx="733425" cy="931863"/>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6534150" y="2497138"/>
            <a:ext cx="247650" cy="244475"/>
          </a:xfrm>
          <a:prstGeom prst="roundRect">
            <a:avLst>
              <a:gd name="adj" fmla="val 8396"/>
            </a:avLst>
          </a:prstGeom>
          <a:no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4" name="Rounded Rectangle 43"/>
          <p:cNvSpPr/>
          <p:nvPr/>
        </p:nvSpPr>
        <p:spPr>
          <a:xfrm>
            <a:off x="6891338" y="24971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5" name="Rounded Rectangle 44"/>
          <p:cNvSpPr/>
          <p:nvPr/>
        </p:nvSpPr>
        <p:spPr>
          <a:xfrm>
            <a:off x="7248525" y="24971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49" name="Straight Arrow Connector 48"/>
          <p:cNvCxnSpPr>
            <a:stCxn id="45" idx="0"/>
            <a:endCxn id="34" idx="2"/>
          </p:cNvCxnSpPr>
          <p:nvPr/>
        </p:nvCxnSpPr>
        <p:spPr>
          <a:xfrm flipH="1" flipV="1">
            <a:off x="6605588" y="890588"/>
            <a:ext cx="766762" cy="1606550"/>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51" idx="0"/>
            <a:endCxn id="36" idx="2"/>
          </p:cNvCxnSpPr>
          <p:nvPr/>
        </p:nvCxnSpPr>
        <p:spPr>
          <a:xfrm flipV="1">
            <a:off x="7713663" y="1001713"/>
            <a:ext cx="101600" cy="1495425"/>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Rectangle 20"/>
          <p:cNvSpPr>
            <a:spLocks noChangeArrowheads="1"/>
          </p:cNvSpPr>
          <p:nvPr/>
        </p:nvSpPr>
        <p:spPr bwMode="auto">
          <a:xfrm>
            <a:off x="8285163" y="1046163"/>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400" dirty="0">
                <a:solidFill>
                  <a:schemeClr val="bg1"/>
                </a:solidFill>
                <a:latin typeface="+mj-lt"/>
                <a:ea typeface="ＭＳ Ｐゴシック" pitchFamily="8" charset="-128"/>
              </a:rPr>
              <a:t>Buffers</a:t>
            </a:r>
          </a:p>
        </p:txBody>
      </p:sp>
      <p:sp>
        <p:nvSpPr>
          <p:cNvPr id="39" name="Rounded Rectangle 38"/>
          <p:cNvSpPr/>
          <p:nvPr/>
        </p:nvSpPr>
        <p:spPr>
          <a:xfrm flipH="1" flipV="1">
            <a:off x="4144963" y="1103313"/>
            <a:ext cx="284162" cy="250825"/>
          </a:xfrm>
          <a:prstGeom prst="roundRect">
            <a:avLst>
              <a:gd name="adj" fmla="val 8396"/>
            </a:avLst>
          </a:prstGeom>
          <a:solidFill>
            <a:schemeClr val="accent5"/>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0" name="Rounded Rectangle 39"/>
          <p:cNvSpPr/>
          <p:nvPr/>
        </p:nvSpPr>
        <p:spPr>
          <a:xfrm flipH="1" flipV="1">
            <a:off x="4649788" y="1177925"/>
            <a:ext cx="284162" cy="252413"/>
          </a:xfrm>
          <a:prstGeom prst="roundRect">
            <a:avLst>
              <a:gd name="adj" fmla="val 8396"/>
            </a:avLst>
          </a:prstGeom>
          <a:solidFill>
            <a:schemeClr val="accent5"/>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2" name="Rectangle 20"/>
          <p:cNvSpPr>
            <a:spLocks noChangeArrowheads="1"/>
          </p:cNvSpPr>
          <p:nvPr/>
        </p:nvSpPr>
        <p:spPr bwMode="auto">
          <a:xfrm>
            <a:off x="390525" y="2647950"/>
            <a:ext cx="1365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400" dirty="0">
                <a:solidFill>
                  <a:schemeClr val="bg1"/>
                </a:solidFill>
                <a:latin typeface="+mj-lt"/>
                <a:ea typeface="ＭＳ Ｐゴシック" pitchFamily="8" charset="-128"/>
              </a:rPr>
              <a:t>Descriptor Tables</a:t>
            </a:r>
          </a:p>
        </p:txBody>
      </p:sp>
      <p:sp>
        <p:nvSpPr>
          <p:cNvPr id="50" name="Rounded Rectangle 49"/>
          <p:cNvSpPr/>
          <p:nvPr/>
        </p:nvSpPr>
        <p:spPr>
          <a:xfrm>
            <a:off x="4249738" y="2668588"/>
            <a:ext cx="1241425" cy="377825"/>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1" name="Rounded Rectangle 50"/>
          <p:cNvSpPr/>
          <p:nvPr/>
        </p:nvSpPr>
        <p:spPr>
          <a:xfrm>
            <a:off x="7589838" y="24971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3" name="Rounded Rectangle 52"/>
          <p:cNvSpPr/>
          <p:nvPr/>
        </p:nvSpPr>
        <p:spPr>
          <a:xfrm>
            <a:off x="4352925" y="2725738"/>
            <a:ext cx="247650"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4" name="Rounded Rectangle 53"/>
          <p:cNvSpPr/>
          <p:nvPr/>
        </p:nvSpPr>
        <p:spPr>
          <a:xfrm>
            <a:off x="4741863" y="2725738"/>
            <a:ext cx="247650" cy="244475"/>
          </a:xfrm>
          <a:prstGeom prst="roundRect">
            <a:avLst>
              <a:gd name="adj" fmla="val 8396"/>
            </a:avLst>
          </a:prstGeom>
          <a:no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6" name="Rounded Rectangle 55"/>
          <p:cNvSpPr/>
          <p:nvPr/>
        </p:nvSpPr>
        <p:spPr>
          <a:xfrm>
            <a:off x="5105400" y="27257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57" name="Straight Arrow Connector 56"/>
          <p:cNvCxnSpPr>
            <a:stCxn id="56" idx="0"/>
            <a:endCxn id="35" idx="2"/>
          </p:cNvCxnSpPr>
          <p:nvPr/>
        </p:nvCxnSpPr>
        <p:spPr>
          <a:xfrm flipV="1">
            <a:off x="5229225" y="1565275"/>
            <a:ext cx="1052513" cy="1160463"/>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7" idx="0"/>
            <a:endCxn id="34" idx="2"/>
          </p:cNvCxnSpPr>
          <p:nvPr/>
        </p:nvCxnSpPr>
        <p:spPr>
          <a:xfrm flipV="1">
            <a:off x="2997200" y="890588"/>
            <a:ext cx="3608388" cy="1682750"/>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Rectangle 20"/>
          <p:cNvSpPr>
            <a:spLocks noChangeArrowheads="1"/>
          </p:cNvSpPr>
          <p:nvPr/>
        </p:nvSpPr>
        <p:spPr bwMode="auto">
          <a:xfrm>
            <a:off x="4183063" y="608013"/>
            <a:ext cx="830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sz="1400" dirty="0">
                <a:solidFill>
                  <a:schemeClr val="bg1"/>
                </a:solidFill>
                <a:latin typeface="+mj-lt"/>
                <a:ea typeface="ＭＳ Ｐゴシック" pitchFamily="8" charset="-128"/>
              </a:rPr>
              <a:t>Samplers</a:t>
            </a:r>
          </a:p>
        </p:txBody>
      </p:sp>
      <p:cxnSp>
        <p:nvCxnSpPr>
          <p:cNvPr id="59" name="Straight Arrow Connector 58"/>
          <p:cNvCxnSpPr>
            <a:stCxn id="43" idx="0"/>
            <a:endCxn id="40" idx="0"/>
          </p:cNvCxnSpPr>
          <p:nvPr/>
        </p:nvCxnSpPr>
        <p:spPr>
          <a:xfrm flipH="1" flipV="1">
            <a:off x="4792663" y="1430338"/>
            <a:ext cx="1865312" cy="1066800"/>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4" idx="0"/>
            <a:endCxn id="40" idx="0"/>
          </p:cNvCxnSpPr>
          <p:nvPr/>
        </p:nvCxnSpPr>
        <p:spPr>
          <a:xfrm flipH="1" flipV="1">
            <a:off x="4792663" y="1430338"/>
            <a:ext cx="73025" cy="1295400"/>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24" idx="0"/>
            <a:endCxn id="39" idx="0"/>
          </p:cNvCxnSpPr>
          <p:nvPr/>
        </p:nvCxnSpPr>
        <p:spPr>
          <a:xfrm flipV="1">
            <a:off x="3382963" y="1354138"/>
            <a:ext cx="904875" cy="1219200"/>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Rounded Rectangle 34"/>
          <p:cNvSpPr/>
          <p:nvPr/>
        </p:nvSpPr>
        <p:spPr>
          <a:xfrm>
            <a:off x="5811838" y="1312863"/>
            <a:ext cx="938212" cy="25241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30" name="Straight Arrow Connector 29"/>
          <p:cNvCxnSpPr>
            <a:stCxn id="53" idx="0"/>
            <a:endCxn id="27" idx="2"/>
          </p:cNvCxnSpPr>
          <p:nvPr/>
        </p:nvCxnSpPr>
        <p:spPr>
          <a:xfrm flipH="1" flipV="1">
            <a:off x="2838450" y="1963738"/>
            <a:ext cx="1638300" cy="762000"/>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37" idx="0"/>
            <a:endCxn id="28" idx="2"/>
          </p:cNvCxnSpPr>
          <p:nvPr/>
        </p:nvCxnSpPr>
        <p:spPr>
          <a:xfrm flipH="1" flipV="1">
            <a:off x="3101975" y="1228725"/>
            <a:ext cx="3198813" cy="1268413"/>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sp>
        <p:nvSpPr>
          <p:cNvPr id="94" name="Rounded Rectangle 93"/>
          <p:cNvSpPr/>
          <p:nvPr/>
        </p:nvSpPr>
        <p:spPr>
          <a:xfrm>
            <a:off x="3895725" y="3484563"/>
            <a:ext cx="471488" cy="169862"/>
          </a:xfrm>
          <a:prstGeom prst="roundRect">
            <a:avLst>
              <a:gd name="adj" fmla="val 8396"/>
            </a:avLst>
          </a:prstGeom>
          <a:noFill/>
          <a:ln>
            <a:solidFill>
              <a:schemeClr val="accent6"/>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95" name="Rounded Rectangle 94"/>
          <p:cNvSpPr/>
          <p:nvPr/>
        </p:nvSpPr>
        <p:spPr>
          <a:xfrm>
            <a:off x="4503738" y="3484563"/>
            <a:ext cx="473075" cy="169862"/>
          </a:xfrm>
          <a:prstGeom prst="roundRect">
            <a:avLst>
              <a:gd name="adj" fmla="val 8396"/>
            </a:avLst>
          </a:prstGeom>
          <a:noFill/>
          <a:ln>
            <a:solidFill>
              <a:schemeClr val="accent6"/>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98" name="Straight Arrow Connector 97"/>
          <p:cNvCxnSpPr>
            <a:stCxn id="94" idx="0"/>
            <a:endCxn id="9" idx="2"/>
          </p:cNvCxnSpPr>
          <p:nvPr/>
        </p:nvCxnSpPr>
        <p:spPr>
          <a:xfrm flipH="1" flipV="1">
            <a:off x="2840038" y="2894013"/>
            <a:ext cx="1292225" cy="590550"/>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95" idx="0"/>
            <a:endCxn id="50" idx="2"/>
          </p:cNvCxnSpPr>
          <p:nvPr/>
        </p:nvCxnSpPr>
        <p:spPr>
          <a:xfrm flipV="1">
            <a:off x="4740275" y="3046413"/>
            <a:ext cx="130175" cy="438150"/>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sp>
        <p:nvSpPr>
          <p:cNvPr id="129" name="Rounded Rectangle 128"/>
          <p:cNvSpPr/>
          <p:nvPr/>
        </p:nvSpPr>
        <p:spPr>
          <a:xfrm>
            <a:off x="2092325" y="3873500"/>
            <a:ext cx="5195888" cy="393700"/>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Pipeline Layout</a:t>
            </a:r>
          </a:p>
        </p:txBody>
      </p:sp>
      <p:sp>
        <p:nvSpPr>
          <p:cNvPr id="131" name="Rectangle 20"/>
          <p:cNvSpPr>
            <a:spLocks noChangeArrowheads="1"/>
          </p:cNvSpPr>
          <p:nvPr/>
        </p:nvSpPr>
        <p:spPr bwMode="auto">
          <a:xfrm>
            <a:off x="2811463" y="3436938"/>
            <a:ext cx="896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400" dirty="0">
                <a:solidFill>
                  <a:schemeClr val="accent6"/>
                </a:solidFill>
                <a:latin typeface="+mj-lt"/>
                <a:ea typeface="ＭＳ Ｐゴシック" pitchFamily="8" charset="-128"/>
              </a:rPr>
              <a:t>Root 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fade">
                                      <p:cBhvr>
                                        <p:cTn id="26" dur="500"/>
                                        <p:tgtEl>
                                          <p:spTgt spid="98"/>
                                        </p:tgtEl>
                                      </p:cBhvr>
                                    </p:animEffect>
                                  </p:childTnLst>
                                </p:cTn>
                              </p:par>
                              <p:par>
                                <p:cTn id="27" presetID="10" presetClass="entr" presetSubtype="0" fill="hold" nodeType="with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fade">
                                      <p:cBhvr>
                                        <p:cTn id="29" dur="500"/>
                                        <p:tgtEl>
                                          <p:spTgt spid="10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500"/>
                                        <p:tgtEl>
                                          <p:spTgt spid="9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fade">
                                      <p:cBhvr>
                                        <p:cTn id="38" dur="500"/>
                                        <p:tgtEl>
                                          <p:spTgt spid="1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1"/>
                                        </p:tgtEl>
                                        <p:attrNameLst>
                                          <p:attrName>style.visibility</p:attrName>
                                        </p:attrNameLst>
                                      </p:cBhvr>
                                      <p:to>
                                        <p:strVal val="visible"/>
                                      </p:to>
                                    </p:set>
                                    <p:animEffect transition="in" filter="fade">
                                      <p:cBhvr>
                                        <p:cTn id="43"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7" grpId="0" animBg="1"/>
      <p:bldP spid="14" grpId="0" animBg="1"/>
      <p:bldP spid="16" grpId="0" animBg="1"/>
      <p:bldP spid="18" grpId="0" animBg="1"/>
      <p:bldP spid="94" grpId="0" animBg="1"/>
      <p:bldP spid="95" grpId="0" animBg="1"/>
      <p:bldP spid="129" grpId="0" animBg="1"/>
      <p:bldP spid="1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87550" y="3370263"/>
            <a:ext cx="6443663" cy="1484312"/>
          </a:xfrm>
          <a:prstGeom prst="roundRect">
            <a:avLst>
              <a:gd name="adj" fmla="val 8396"/>
            </a:avLst>
          </a:prstGeom>
          <a:solidFill>
            <a:schemeClr val="accent1"/>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30" name="Rounded Rectangle 129"/>
          <p:cNvSpPr/>
          <p:nvPr/>
        </p:nvSpPr>
        <p:spPr>
          <a:xfrm>
            <a:off x="3752850" y="3438525"/>
            <a:ext cx="2030413" cy="304800"/>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6" name="Rectangle 20"/>
          <p:cNvSpPr>
            <a:spLocks noChangeArrowheads="1"/>
          </p:cNvSpPr>
          <p:nvPr/>
        </p:nvSpPr>
        <p:spPr bwMode="auto">
          <a:xfrm>
            <a:off x="398463" y="4008438"/>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400" dirty="0">
                <a:solidFill>
                  <a:schemeClr val="bg1"/>
                </a:solidFill>
                <a:latin typeface="+mj-lt"/>
                <a:ea typeface="ＭＳ Ｐゴシック" pitchFamily="8" charset="-128"/>
              </a:rPr>
              <a:t>GPU State Vector</a:t>
            </a:r>
          </a:p>
        </p:txBody>
      </p:sp>
      <p:sp>
        <p:nvSpPr>
          <p:cNvPr id="7" name="Rounded Rectangle 6"/>
          <p:cNvSpPr/>
          <p:nvPr/>
        </p:nvSpPr>
        <p:spPr>
          <a:xfrm>
            <a:off x="2092325" y="4362450"/>
            <a:ext cx="5195888" cy="393700"/>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Pipeline State Object</a:t>
            </a:r>
          </a:p>
        </p:txBody>
      </p:sp>
      <p:sp>
        <p:nvSpPr>
          <p:cNvPr id="8" name="Rectangle 20"/>
          <p:cNvSpPr>
            <a:spLocks noChangeArrowheads="1"/>
          </p:cNvSpPr>
          <p:nvPr/>
        </p:nvSpPr>
        <p:spPr bwMode="auto">
          <a:xfrm>
            <a:off x="396875" y="909638"/>
            <a:ext cx="749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400" dirty="0">
                <a:solidFill>
                  <a:schemeClr val="bg1"/>
                </a:solidFill>
                <a:latin typeface="+mj-lt"/>
                <a:ea typeface="ＭＳ Ｐゴシック" pitchFamily="8" charset="-128"/>
              </a:rPr>
              <a:t>Textures</a:t>
            </a:r>
          </a:p>
        </p:txBody>
      </p:sp>
      <p:sp>
        <p:nvSpPr>
          <p:cNvPr id="9" name="Rounded Rectangle 8"/>
          <p:cNvSpPr/>
          <p:nvPr/>
        </p:nvSpPr>
        <p:spPr>
          <a:xfrm>
            <a:off x="2035175" y="2516188"/>
            <a:ext cx="1611313" cy="377825"/>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2" name="Rounded Rectangle 11"/>
          <p:cNvSpPr/>
          <p:nvPr/>
        </p:nvSpPr>
        <p:spPr>
          <a:xfrm>
            <a:off x="6108700" y="2439988"/>
            <a:ext cx="1878013" cy="377825"/>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4" name="Rounded Rectangle 13"/>
          <p:cNvSpPr/>
          <p:nvPr/>
        </p:nvSpPr>
        <p:spPr>
          <a:xfrm>
            <a:off x="7461250" y="4362450"/>
            <a:ext cx="173038" cy="365125"/>
          </a:xfrm>
          <a:prstGeom prst="roundRect">
            <a:avLst>
              <a:gd name="adj" fmla="val 20322"/>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6" name="Rounded Rectangle 15"/>
          <p:cNvSpPr/>
          <p:nvPr/>
        </p:nvSpPr>
        <p:spPr>
          <a:xfrm>
            <a:off x="7780338" y="4362450"/>
            <a:ext cx="173037" cy="365125"/>
          </a:xfrm>
          <a:prstGeom prst="roundRect">
            <a:avLst>
              <a:gd name="adj" fmla="val 20322"/>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8" name="Rounded Rectangle 17"/>
          <p:cNvSpPr/>
          <p:nvPr/>
        </p:nvSpPr>
        <p:spPr>
          <a:xfrm>
            <a:off x="8088313" y="4362450"/>
            <a:ext cx="173037" cy="365125"/>
          </a:xfrm>
          <a:prstGeom prst="roundRect">
            <a:avLst>
              <a:gd name="adj" fmla="val 20322"/>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9" name="Rounded Rectangle 18"/>
          <p:cNvSpPr/>
          <p:nvPr/>
        </p:nvSpPr>
        <p:spPr>
          <a:xfrm>
            <a:off x="1614488" y="661988"/>
            <a:ext cx="700087" cy="496887"/>
          </a:xfrm>
          <a:prstGeom prst="roundRect">
            <a:avLst>
              <a:gd name="adj" fmla="val 8396"/>
            </a:avLst>
          </a:prstGeom>
          <a:solidFill>
            <a:schemeClr val="accent4"/>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3" name="Rounded Rectangle 12"/>
          <p:cNvSpPr/>
          <p:nvPr/>
        </p:nvSpPr>
        <p:spPr>
          <a:xfrm>
            <a:off x="2103438" y="2573338"/>
            <a:ext cx="246062"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5" name="Rounded Rectangle 14"/>
          <p:cNvSpPr/>
          <p:nvPr/>
        </p:nvSpPr>
        <p:spPr>
          <a:xfrm>
            <a:off x="2489200" y="2573338"/>
            <a:ext cx="246063"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17" name="Rounded Rectangle 16"/>
          <p:cNvSpPr/>
          <p:nvPr/>
        </p:nvSpPr>
        <p:spPr>
          <a:xfrm>
            <a:off x="2874963" y="2573338"/>
            <a:ext cx="246062"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24" name="Rounded Rectangle 23"/>
          <p:cNvSpPr/>
          <p:nvPr/>
        </p:nvSpPr>
        <p:spPr>
          <a:xfrm>
            <a:off x="3260725" y="2573338"/>
            <a:ext cx="246063" cy="244475"/>
          </a:xfrm>
          <a:prstGeom prst="roundRect">
            <a:avLst>
              <a:gd name="adj" fmla="val 8396"/>
            </a:avLst>
          </a:prstGeom>
          <a:no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27" name="Rounded Rectangle 26"/>
          <p:cNvSpPr/>
          <p:nvPr/>
        </p:nvSpPr>
        <p:spPr>
          <a:xfrm>
            <a:off x="2489200" y="1466850"/>
            <a:ext cx="700088" cy="496888"/>
          </a:xfrm>
          <a:prstGeom prst="roundRect">
            <a:avLst>
              <a:gd name="adj" fmla="val 8396"/>
            </a:avLst>
          </a:prstGeom>
          <a:solidFill>
            <a:schemeClr val="accent4"/>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28" name="Rounded Rectangle 27"/>
          <p:cNvSpPr/>
          <p:nvPr/>
        </p:nvSpPr>
        <p:spPr>
          <a:xfrm>
            <a:off x="2752725" y="731838"/>
            <a:ext cx="700088" cy="496887"/>
          </a:xfrm>
          <a:prstGeom prst="roundRect">
            <a:avLst>
              <a:gd name="adj" fmla="val 8396"/>
            </a:avLst>
          </a:prstGeom>
          <a:solidFill>
            <a:schemeClr val="accent4"/>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3" name="Straight Arrow Connector 2"/>
          <p:cNvCxnSpPr>
            <a:stCxn id="13" idx="0"/>
            <a:endCxn id="19" idx="2"/>
          </p:cNvCxnSpPr>
          <p:nvPr/>
        </p:nvCxnSpPr>
        <p:spPr>
          <a:xfrm flipH="1" flipV="1">
            <a:off x="1965325" y="1158875"/>
            <a:ext cx="260350" cy="1414463"/>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5" idx="0"/>
            <a:endCxn id="27" idx="2"/>
          </p:cNvCxnSpPr>
          <p:nvPr/>
        </p:nvCxnSpPr>
        <p:spPr>
          <a:xfrm flipV="1">
            <a:off x="2611438" y="1963738"/>
            <a:ext cx="227012" cy="609600"/>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6135688" y="638175"/>
            <a:ext cx="939800" cy="25241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6" name="Rounded Rectangle 35"/>
          <p:cNvSpPr/>
          <p:nvPr/>
        </p:nvSpPr>
        <p:spPr>
          <a:xfrm>
            <a:off x="7346950" y="749300"/>
            <a:ext cx="938213" cy="252413"/>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37" name="Rounded Rectangle 36"/>
          <p:cNvSpPr/>
          <p:nvPr/>
        </p:nvSpPr>
        <p:spPr>
          <a:xfrm>
            <a:off x="6176963" y="2497138"/>
            <a:ext cx="247650"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38" name="Straight Arrow Connector 37"/>
          <p:cNvCxnSpPr>
            <a:stCxn id="44" idx="0"/>
            <a:endCxn id="35" idx="2"/>
          </p:cNvCxnSpPr>
          <p:nvPr/>
        </p:nvCxnSpPr>
        <p:spPr>
          <a:xfrm flipH="1" flipV="1">
            <a:off x="6281738" y="1565275"/>
            <a:ext cx="733425" cy="931863"/>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6534150" y="2497138"/>
            <a:ext cx="247650" cy="244475"/>
          </a:xfrm>
          <a:prstGeom prst="roundRect">
            <a:avLst>
              <a:gd name="adj" fmla="val 8396"/>
            </a:avLst>
          </a:prstGeom>
          <a:no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4" name="Rounded Rectangle 43"/>
          <p:cNvSpPr/>
          <p:nvPr/>
        </p:nvSpPr>
        <p:spPr>
          <a:xfrm>
            <a:off x="6891338" y="24971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5" name="Rounded Rectangle 44"/>
          <p:cNvSpPr/>
          <p:nvPr/>
        </p:nvSpPr>
        <p:spPr>
          <a:xfrm>
            <a:off x="7248525" y="24971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49" name="Straight Arrow Connector 48"/>
          <p:cNvCxnSpPr>
            <a:stCxn id="45" idx="0"/>
            <a:endCxn id="34" idx="2"/>
          </p:cNvCxnSpPr>
          <p:nvPr/>
        </p:nvCxnSpPr>
        <p:spPr>
          <a:xfrm flipH="1" flipV="1">
            <a:off x="6605588" y="890588"/>
            <a:ext cx="766762" cy="1606550"/>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51" idx="0"/>
            <a:endCxn id="36" idx="2"/>
          </p:cNvCxnSpPr>
          <p:nvPr/>
        </p:nvCxnSpPr>
        <p:spPr>
          <a:xfrm flipV="1">
            <a:off x="7713663" y="1001713"/>
            <a:ext cx="101600" cy="1495425"/>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Rectangle 20"/>
          <p:cNvSpPr>
            <a:spLocks noChangeArrowheads="1"/>
          </p:cNvSpPr>
          <p:nvPr/>
        </p:nvSpPr>
        <p:spPr bwMode="auto">
          <a:xfrm>
            <a:off x="8285163" y="1046163"/>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400" dirty="0">
                <a:solidFill>
                  <a:schemeClr val="bg1"/>
                </a:solidFill>
                <a:latin typeface="+mj-lt"/>
                <a:ea typeface="ＭＳ Ｐゴシック" pitchFamily="8" charset="-128"/>
              </a:rPr>
              <a:t>Buffers</a:t>
            </a:r>
          </a:p>
        </p:txBody>
      </p:sp>
      <p:sp>
        <p:nvSpPr>
          <p:cNvPr id="39" name="Rounded Rectangle 38"/>
          <p:cNvSpPr/>
          <p:nvPr/>
        </p:nvSpPr>
        <p:spPr>
          <a:xfrm flipH="1" flipV="1">
            <a:off x="4144963" y="1103313"/>
            <a:ext cx="284162" cy="250825"/>
          </a:xfrm>
          <a:prstGeom prst="roundRect">
            <a:avLst>
              <a:gd name="adj" fmla="val 8396"/>
            </a:avLst>
          </a:prstGeom>
          <a:solidFill>
            <a:schemeClr val="accent5"/>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0" name="Rounded Rectangle 39"/>
          <p:cNvSpPr/>
          <p:nvPr/>
        </p:nvSpPr>
        <p:spPr>
          <a:xfrm flipH="1" flipV="1">
            <a:off x="4649788" y="1177925"/>
            <a:ext cx="284162" cy="252413"/>
          </a:xfrm>
          <a:prstGeom prst="roundRect">
            <a:avLst>
              <a:gd name="adj" fmla="val 8396"/>
            </a:avLst>
          </a:prstGeom>
          <a:solidFill>
            <a:schemeClr val="accent5"/>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42" name="Rectangle 20"/>
          <p:cNvSpPr>
            <a:spLocks noChangeArrowheads="1"/>
          </p:cNvSpPr>
          <p:nvPr/>
        </p:nvSpPr>
        <p:spPr bwMode="auto">
          <a:xfrm>
            <a:off x="390525" y="2647950"/>
            <a:ext cx="1365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400" dirty="0">
                <a:solidFill>
                  <a:schemeClr val="bg1"/>
                </a:solidFill>
                <a:latin typeface="+mj-lt"/>
                <a:ea typeface="ＭＳ Ｐゴシック" pitchFamily="8" charset="-128"/>
              </a:rPr>
              <a:t>Descriptor Tables</a:t>
            </a:r>
          </a:p>
        </p:txBody>
      </p:sp>
      <p:sp>
        <p:nvSpPr>
          <p:cNvPr id="50" name="Rounded Rectangle 49"/>
          <p:cNvSpPr/>
          <p:nvPr/>
        </p:nvSpPr>
        <p:spPr>
          <a:xfrm>
            <a:off x="4249738" y="2668588"/>
            <a:ext cx="1241425" cy="377825"/>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1" name="Rounded Rectangle 50"/>
          <p:cNvSpPr/>
          <p:nvPr/>
        </p:nvSpPr>
        <p:spPr>
          <a:xfrm>
            <a:off x="7589838" y="24971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3" name="Rounded Rectangle 52"/>
          <p:cNvSpPr/>
          <p:nvPr/>
        </p:nvSpPr>
        <p:spPr>
          <a:xfrm>
            <a:off x="4352925" y="2725738"/>
            <a:ext cx="247650" cy="244475"/>
          </a:xfrm>
          <a:prstGeom prst="roundRect">
            <a:avLst>
              <a:gd name="adj" fmla="val 8396"/>
            </a:avLst>
          </a:prstGeom>
          <a:no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4" name="Rounded Rectangle 53"/>
          <p:cNvSpPr/>
          <p:nvPr/>
        </p:nvSpPr>
        <p:spPr>
          <a:xfrm>
            <a:off x="4741863" y="2725738"/>
            <a:ext cx="247650" cy="244475"/>
          </a:xfrm>
          <a:prstGeom prst="roundRect">
            <a:avLst>
              <a:gd name="adj" fmla="val 8396"/>
            </a:avLst>
          </a:prstGeom>
          <a:noFill/>
          <a:ln>
            <a:solidFill>
              <a:schemeClr val="accent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56" name="Rounded Rectangle 55"/>
          <p:cNvSpPr/>
          <p:nvPr/>
        </p:nvSpPr>
        <p:spPr>
          <a:xfrm>
            <a:off x="5105400" y="2725738"/>
            <a:ext cx="247650" cy="244475"/>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57" name="Straight Arrow Connector 56"/>
          <p:cNvCxnSpPr>
            <a:stCxn id="56" idx="0"/>
            <a:endCxn id="35" idx="2"/>
          </p:cNvCxnSpPr>
          <p:nvPr/>
        </p:nvCxnSpPr>
        <p:spPr>
          <a:xfrm flipV="1">
            <a:off x="5229225" y="1565275"/>
            <a:ext cx="1052513" cy="1160463"/>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7" idx="0"/>
            <a:endCxn id="34" idx="2"/>
          </p:cNvCxnSpPr>
          <p:nvPr/>
        </p:nvCxnSpPr>
        <p:spPr>
          <a:xfrm flipV="1">
            <a:off x="2997200" y="890588"/>
            <a:ext cx="3608388" cy="1682750"/>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Rectangle 20"/>
          <p:cNvSpPr>
            <a:spLocks noChangeArrowheads="1"/>
          </p:cNvSpPr>
          <p:nvPr/>
        </p:nvSpPr>
        <p:spPr bwMode="auto">
          <a:xfrm>
            <a:off x="4183063" y="608013"/>
            <a:ext cx="830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sz="1400" dirty="0">
                <a:solidFill>
                  <a:schemeClr val="bg1"/>
                </a:solidFill>
                <a:latin typeface="+mj-lt"/>
                <a:ea typeface="ＭＳ Ｐゴシック" pitchFamily="8" charset="-128"/>
              </a:rPr>
              <a:t>Samplers</a:t>
            </a:r>
          </a:p>
        </p:txBody>
      </p:sp>
      <p:cxnSp>
        <p:nvCxnSpPr>
          <p:cNvPr id="59" name="Straight Arrow Connector 58"/>
          <p:cNvCxnSpPr>
            <a:stCxn id="43" idx="0"/>
            <a:endCxn id="40" idx="0"/>
          </p:cNvCxnSpPr>
          <p:nvPr/>
        </p:nvCxnSpPr>
        <p:spPr>
          <a:xfrm flipH="1" flipV="1">
            <a:off x="4792663" y="1430338"/>
            <a:ext cx="1865312" cy="1066800"/>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4" idx="0"/>
            <a:endCxn id="40" idx="0"/>
          </p:cNvCxnSpPr>
          <p:nvPr/>
        </p:nvCxnSpPr>
        <p:spPr>
          <a:xfrm flipH="1" flipV="1">
            <a:off x="4792663" y="1430338"/>
            <a:ext cx="73025" cy="1295400"/>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24" idx="0"/>
            <a:endCxn id="39" idx="0"/>
          </p:cNvCxnSpPr>
          <p:nvPr/>
        </p:nvCxnSpPr>
        <p:spPr>
          <a:xfrm flipV="1">
            <a:off x="3382963" y="1354138"/>
            <a:ext cx="904875" cy="1219200"/>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Rounded Rectangle 34"/>
          <p:cNvSpPr/>
          <p:nvPr/>
        </p:nvSpPr>
        <p:spPr>
          <a:xfrm>
            <a:off x="5811838" y="1312863"/>
            <a:ext cx="938212" cy="252412"/>
          </a:xfrm>
          <a:prstGeom prst="roundRect">
            <a:avLst>
              <a:gd name="adj" fmla="val 8396"/>
            </a:avLst>
          </a:prstGeom>
          <a:solidFill>
            <a:schemeClr val="accent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30" name="Straight Arrow Connector 29"/>
          <p:cNvCxnSpPr>
            <a:stCxn id="53" idx="0"/>
            <a:endCxn id="27" idx="2"/>
          </p:cNvCxnSpPr>
          <p:nvPr/>
        </p:nvCxnSpPr>
        <p:spPr>
          <a:xfrm flipH="1" flipV="1">
            <a:off x="2838450" y="1963738"/>
            <a:ext cx="1638300" cy="762000"/>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37" idx="0"/>
            <a:endCxn id="28" idx="2"/>
          </p:cNvCxnSpPr>
          <p:nvPr/>
        </p:nvCxnSpPr>
        <p:spPr>
          <a:xfrm flipH="1" flipV="1">
            <a:off x="3101975" y="1228725"/>
            <a:ext cx="3198813" cy="1268413"/>
          </a:xfrm>
          <a:prstGeom prst="straightConnector1">
            <a:avLst/>
          </a:prstGeom>
          <a:ln>
            <a:solidFill>
              <a:schemeClr val="accent4"/>
            </a:solidFill>
            <a:tailEnd type="arrow"/>
          </a:ln>
          <a:effectLst/>
        </p:spPr>
        <p:style>
          <a:lnRef idx="2">
            <a:schemeClr val="accent1"/>
          </a:lnRef>
          <a:fillRef idx="0">
            <a:schemeClr val="accent1"/>
          </a:fillRef>
          <a:effectRef idx="1">
            <a:schemeClr val="accent1"/>
          </a:effectRef>
          <a:fontRef idx="minor">
            <a:schemeClr val="tx1"/>
          </a:fontRef>
        </p:style>
      </p:cxnSp>
      <p:sp>
        <p:nvSpPr>
          <p:cNvPr id="94" name="Rounded Rectangle 93"/>
          <p:cNvSpPr/>
          <p:nvPr/>
        </p:nvSpPr>
        <p:spPr>
          <a:xfrm>
            <a:off x="3895725" y="3484563"/>
            <a:ext cx="471488" cy="169862"/>
          </a:xfrm>
          <a:prstGeom prst="roundRect">
            <a:avLst>
              <a:gd name="adj" fmla="val 8396"/>
            </a:avLst>
          </a:prstGeom>
          <a:noFill/>
          <a:ln>
            <a:solidFill>
              <a:schemeClr val="accent6"/>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sp>
        <p:nvSpPr>
          <p:cNvPr id="95" name="Rounded Rectangle 94"/>
          <p:cNvSpPr/>
          <p:nvPr/>
        </p:nvSpPr>
        <p:spPr>
          <a:xfrm>
            <a:off x="4503738" y="3484563"/>
            <a:ext cx="473075" cy="169862"/>
          </a:xfrm>
          <a:prstGeom prst="roundRect">
            <a:avLst>
              <a:gd name="adj" fmla="val 8396"/>
            </a:avLst>
          </a:prstGeom>
          <a:noFill/>
          <a:ln>
            <a:solidFill>
              <a:schemeClr val="accent6"/>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98" name="Straight Arrow Connector 97"/>
          <p:cNvCxnSpPr>
            <a:stCxn id="94" idx="0"/>
            <a:endCxn id="9" idx="2"/>
          </p:cNvCxnSpPr>
          <p:nvPr/>
        </p:nvCxnSpPr>
        <p:spPr>
          <a:xfrm flipH="1" flipV="1">
            <a:off x="2840038" y="2894013"/>
            <a:ext cx="1292225" cy="590550"/>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95" idx="0"/>
            <a:endCxn id="50" idx="2"/>
          </p:cNvCxnSpPr>
          <p:nvPr/>
        </p:nvCxnSpPr>
        <p:spPr>
          <a:xfrm flipV="1">
            <a:off x="4740275" y="3046413"/>
            <a:ext cx="130175" cy="438150"/>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sp>
        <p:nvSpPr>
          <p:cNvPr id="123" name="Rounded Rectangle 122"/>
          <p:cNvSpPr/>
          <p:nvPr/>
        </p:nvSpPr>
        <p:spPr>
          <a:xfrm>
            <a:off x="5175250" y="3484563"/>
            <a:ext cx="471488" cy="169862"/>
          </a:xfrm>
          <a:prstGeom prst="roundRect">
            <a:avLst>
              <a:gd name="adj" fmla="val 8396"/>
            </a:avLst>
          </a:prstGeom>
          <a:noFill/>
          <a:ln>
            <a:solidFill>
              <a:schemeClr val="accent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accent6"/>
              </a:solidFill>
              <a:latin typeface="+mj-lt"/>
            </a:endParaRPr>
          </a:p>
        </p:txBody>
      </p:sp>
      <p:cxnSp>
        <p:nvCxnSpPr>
          <p:cNvPr id="124" name="Straight Arrow Connector 123"/>
          <p:cNvCxnSpPr>
            <a:stCxn id="123" idx="0"/>
            <a:endCxn id="35" idx="2"/>
          </p:cNvCxnSpPr>
          <p:nvPr/>
        </p:nvCxnSpPr>
        <p:spPr>
          <a:xfrm flipV="1">
            <a:off x="5411788" y="1565275"/>
            <a:ext cx="869950" cy="1919288"/>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129" name="Rounded Rectangle 128"/>
          <p:cNvSpPr/>
          <p:nvPr/>
        </p:nvSpPr>
        <p:spPr>
          <a:xfrm>
            <a:off x="2092325" y="3873500"/>
            <a:ext cx="5195888" cy="393700"/>
          </a:xfrm>
          <a:prstGeom prst="roundRect">
            <a:avLst>
              <a:gd name="adj" fmla="val 8396"/>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accent6"/>
                </a:solidFill>
                <a:latin typeface="+mj-lt"/>
              </a:rPr>
              <a:t>Pipeline Layout</a:t>
            </a:r>
          </a:p>
        </p:txBody>
      </p:sp>
      <p:sp>
        <p:nvSpPr>
          <p:cNvPr id="131" name="Rectangle 20"/>
          <p:cNvSpPr>
            <a:spLocks noChangeArrowheads="1"/>
          </p:cNvSpPr>
          <p:nvPr/>
        </p:nvSpPr>
        <p:spPr bwMode="auto">
          <a:xfrm>
            <a:off x="2811463" y="3436938"/>
            <a:ext cx="896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defRPr/>
            </a:pPr>
            <a:r>
              <a:rPr lang="en-US" sz="1400" dirty="0">
                <a:solidFill>
                  <a:schemeClr val="accent6"/>
                </a:solidFill>
                <a:latin typeface="+mj-lt"/>
                <a:ea typeface="ＭＳ Ｐゴシック" pitchFamily="8" charset="-128"/>
              </a:rPr>
              <a:t>Root Table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p:txBody>
          <a:bodyPr/>
          <a:lstStyle/>
          <a:p>
            <a:r>
              <a:rPr lang="en-US" altLang="en-US" smtClean="0">
                <a:ea typeface="ＭＳ Ｐゴシック" panose="020B0600070205080204" pitchFamily="34" charset="-128"/>
              </a:rPr>
              <a:t>Descriptor Tables and Layouts</a:t>
            </a:r>
          </a:p>
        </p:txBody>
      </p:sp>
      <p:graphicFrame>
        <p:nvGraphicFramePr>
          <p:cNvPr id="5" name="Table 4"/>
          <p:cNvGraphicFramePr>
            <a:graphicFrameLocks noGrp="1"/>
          </p:cNvGraphicFramePr>
          <p:nvPr/>
        </p:nvGraphicFramePr>
        <p:xfrm>
          <a:off x="241300" y="1725613"/>
          <a:ext cx="8826500" cy="2286000"/>
        </p:xfrm>
        <a:graphic>
          <a:graphicData uri="http://schemas.openxmlformats.org/drawingml/2006/table">
            <a:tbl>
              <a:tblPr>
                <a:tableStyleId>{2D5ABB26-0587-4C30-8999-92F81FD0307C}</a:tableStyleId>
              </a:tblPr>
              <a:tblGrid>
                <a:gridCol w="4936342"/>
                <a:gridCol w="3890158"/>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mj-lt"/>
                          <a:cs typeface="Consolas" panose="020B0609020204030204" pitchFamily="49" charset="0"/>
                        </a:rPr>
                        <a:t>D3D12</a:t>
                      </a: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mj-lt"/>
                          <a:cs typeface="Consolas" panose="020B0609020204030204" pitchFamily="49" charset="0"/>
                        </a:rPr>
                        <a:t>Vulkan</a:t>
                      </a:r>
                      <a:endParaRPr lang="en-US" sz="2400" dirty="0" smtClean="0">
                        <a:solidFill>
                          <a:schemeClr val="bg1"/>
                        </a:solidFill>
                        <a:latin typeface="+mj-lt"/>
                        <a:cs typeface="Consolas" panose="020B0609020204030204" pitchFamily="49" charset="0"/>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onsolas" panose="020B0609020204030204" pitchFamily="49" charset="0"/>
                          <a:cs typeface="Consolas" panose="020B0609020204030204" pitchFamily="49" charset="0"/>
                        </a:rPr>
                        <a:t>ID3D12DescriptorHeap</a:t>
                      </a: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Consolas" panose="020B0609020204030204" pitchFamily="49" charset="0"/>
                          <a:cs typeface="Consolas" panose="020B0609020204030204" pitchFamily="49" charset="0"/>
                        </a:rPr>
                        <a:t>VkDescriptorPool</a:t>
                      </a:r>
                      <a:endParaRPr lang="en-US" sz="2400" dirty="0" smtClean="0">
                        <a:solidFill>
                          <a:schemeClr val="bg1"/>
                        </a:solidFill>
                        <a:latin typeface="Consolas" panose="020B0609020204030204" pitchFamily="49" charset="0"/>
                        <a:cs typeface="Consolas" panose="020B0609020204030204" pitchFamily="49" charset="0"/>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onsolas" panose="020B0609020204030204" pitchFamily="49" charset="0"/>
                          <a:cs typeface="Consolas" panose="020B0609020204030204" pitchFamily="49" charset="0"/>
                        </a:rPr>
                        <a:t>-</a:t>
                      </a: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Consolas" panose="020B0609020204030204" pitchFamily="49" charset="0"/>
                          <a:cs typeface="Consolas" panose="020B0609020204030204" pitchFamily="49" charset="0"/>
                        </a:rPr>
                        <a:t>VkDescriptorSet</a:t>
                      </a:r>
                      <a:endParaRPr lang="en-US" sz="2400" dirty="0" smtClean="0">
                        <a:solidFill>
                          <a:schemeClr val="bg1"/>
                        </a:solidFill>
                        <a:latin typeface="Consolas" panose="020B0609020204030204" pitchFamily="49" charset="0"/>
                        <a:cs typeface="Consolas" panose="020B0609020204030204" pitchFamily="49" charset="0"/>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onsolas" panose="020B0609020204030204" pitchFamily="49" charset="0"/>
                          <a:cs typeface="Consolas" panose="020B0609020204030204" pitchFamily="49" charset="0"/>
                        </a:rPr>
                        <a:t>D3D12_ROOT_DESCRIPTOR_TABLE </a:t>
                      </a: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Consolas" panose="020B0609020204030204" pitchFamily="49" charset="0"/>
                          <a:cs typeface="Consolas" panose="020B0609020204030204" pitchFamily="49" charset="0"/>
                        </a:rPr>
                        <a:t>VkDescriptorSetLayout</a:t>
                      </a:r>
                      <a:endParaRPr lang="en-US" sz="2400" dirty="0" smtClean="0">
                        <a:solidFill>
                          <a:schemeClr val="bg1"/>
                        </a:solidFill>
                        <a:latin typeface="Consolas" panose="020B0609020204030204" pitchFamily="49" charset="0"/>
                        <a:cs typeface="Consolas" panose="020B0609020204030204" pitchFamily="49" charset="0"/>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onsolas" panose="020B0609020204030204" pitchFamily="49" charset="0"/>
                          <a:cs typeface="Consolas" panose="020B0609020204030204" pitchFamily="49" charset="0"/>
                        </a:rPr>
                        <a:t>ID3D12RootLayout</a:t>
                      </a: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Consolas" panose="020B0609020204030204" pitchFamily="49" charset="0"/>
                          <a:cs typeface="Consolas" panose="020B0609020204030204" pitchFamily="49" charset="0"/>
                        </a:rPr>
                        <a:t>VkPipelineLayout</a:t>
                      </a:r>
                      <a:endParaRPr lang="en-US" sz="2400" dirty="0" smtClean="0">
                        <a:solidFill>
                          <a:schemeClr val="bg1"/>
                        </a:solidFill>
                        <a:latin typeface="Consolas" panose="020B0609020204030204" pitchFamily="49" charset="0"/>
                        <a:cs typeface="Consolas" panose="020B0609020204030204" pitchFamily="49" charset="0"/>
                      </a:endParaRPr>
                    </a:p>
                  </a:txBody>
                  <a:tcPr>
                    <a:lnL>
                      <a:noFill/>
                    </a:lnL>
                    <a:lnR>
                      <a:noFill/>
                    </a:lnR>
                    <a:lnT>
                      <a:noFill/>
                    </a:lnT>
                    <a:lnB>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a:xfrm>
            <a:off x="722313" y="3305175"/>
            <a:ext cx="7772400" cy="1022350"/>
          </a:xfrm>
        </p:spPr>
        <p:txBody>
          <a:bodyPr/>
          <a:lstStyle/>
          <a:p>
            <a:r>
              <a:rPr lang="en-US" altLang="en-US" smtClean="0">
                <a:ea typeface="ＭＳ Ｐゴシック" panose="020B0600070205080204" pitchFamily="34" charset="-128"/>
              </a:rPr>
              <a:t>Data Hazards</a:t>
            </a:r>
            <a:br>
              <a:rPr lang="en-US" altLang="en-US" smtClean="0">
                <a:ea typeface="ＭＳ Ｐゴシック" panose="020B0600070205080204" pitchFamily="34" charset="-128"/>
              </a:rPr>
            </a:br>
            <a:r>
              <a:rPr lang="en-US" altLang="en-US" smtClean="0">
                <a:ea typeface="ＭＳ Ｐゴシック" panose="020B0600070205080204" pitchFamily="34" charset="-128"/>
              </a:rPr>
              <a:t>and Object Lifetimes</a:t>
            </a:r>
          </a:p>
        </p:txBody>
      </p:sp>
      <p:sp>
        <p:nvSpPr>
          <p:cNvPr id="53251" name="Text Placeholder 4"/>
          <p:cNvSpPr>
            <a:spLocks noGrp="1"/>
          </p:cNvSpPr>
          <p:nvPr>
            <p:ph type="body" idx="1"/>
          </p:nvPr>
        </p:nvSpPr>
        <p:spPr>
          <a:xfrm>
            <a:off x="722313" y="2179638"/>
            <a:ext cx="7772400" cy="1125537"/>
          </a:xfrm>
        </p:spPr>
        <p:txBody>
          <a:bodyPr/>
          <a:lstStyle/>
          <a:p>
            <a:endParaRPr lang="en-US" altLang="en-US" smtClean="0">
              <a:ea typeface="ＭＳ Ｐゴシック" panose="020B0600070205080204" pitchFamily="34" charset="-128"/>
            </a:endParaRPr>
          </a:p>
        </p:txBody>
      </p:sp>
      <p:sp>
        <p:nvSpPr>
          <p:cNvPr id="16" name="TextBox 2"/>
          <p:cNvSpPr txBox="1">
            <a:spLocks noChangeArrowheads="1"/>
          </p:cNvSpPr>
          <p:nvPr/>
        </p:nvSpPr>
        <p:spPr bwMode="auto">
          <a:xfrm>
            <a:off x="7086600" y="4141788"/>
            <a:ext cx="5873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Metal</a:t>
            </a:r>
          </a:p>
        </p:txBody>
      </p:sp>
      <p:sp>
        <p:nvSpPr>
          <p:cNvPr id="17" name="TextBox 16"/>
          <p:cNvSpPr txBox="1">
            <a:spLocks noChangeArrowheads="1"/>
          </p:cNvSpPr>
          <p:nvPr/>
        </p:nvSpPr>
        <p:spPr bwMode="auto">
          <a:xfrm>
            <a:off x="7743825" y="4141788"/>
            <a:ext cx="6492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Vulkan</a:t>
            </a:r>
          </a:p>
        </p:txBody>
      </p:sp>
      <p:sp>
        <p:nvSpPr>
          <p:cNvPr id="18" name="TextBox 12"/>
          <p:cNvSpPr txBox="1">
            <a:spLocks noChangeArrowheads="1"/>
          </p:cNvSpPr>
          <p:nvPr/>
        </p:nvSpPr>
        <p:spPr bwMode="auto">
          <a:xfrm>
            <a:off x="6369050" y="4141788"/>
            <a:ext cx="6619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D3D12</a:t>
            </a:r>
          </a:p>
        </p:txBody>
      </p:sp>
      <p:sp>
        <p:nvSpPr>
          <p:cNvPr id="19" name="Rounded Rectangle 18"/>
          <p:cNvSpPr/>
          <p:nvPr/>
        </p:nvSpPr>
        <p:spPr>
          <a:xfrm>
            <a:off x="7964488" y="1219200"/>
            <a:ext cx="206375" cy="27987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7262813" y="1219200"/>
            <a:ext cx="206375" cy="169068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6596063" y="1219200"/>
            <a:ext cx="206375" cy="10588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le 21"/>
          <p:cNvSpPr/>
          <p:nvPr/>
        </p:nvSpPr>
        <p:spPr>
          <a:xfrm>
            <a:off x="6596063" y="2909888"/>
            <a:ext cx="206375" cy="11080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7312025" y="3706813"/>
            <a:ext cx="107950" cy="107950"/>
          </a:xfrm>
          <a:prstGeom prst="ellips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
        <p:nvSpPr>
          <p:cNvPr id="24" name="Rounded Rectangle 23"/>
          <p:cNvSpPr/>
          <p:nvPr/>
        </p:nvSpPr>
        <p:spPr>
          <a:xfrm>
            <a:off x="5975350" y="3562350"/>
            <a:ext cx="2797175" cy="381000"/>
          </a:xfrm>
          <a:prstGeom prst="roundRect">
            <a:avLst>
              <a:gd name="adj" fmla="val 50000"/>
            </a:avLst>
          </a:prstGeom>
          <a:no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ea typeface="ＭＳ Ｐゴシック" panose="020B0600070205080204" pitchFamily="34" charset="-128"/>
              </a:rPr>
              <a:t>CPU Bottlenecks</a:t>
            </a:r>
          </a:p>
        </p:txBody>
      </p:sp>
      <p:sp>
        <p:nvSpPr>
          <p:cNvPr id="6147" name="Content Placeholder 2"/>
          <p:cNvSpPr>
            <a:spLocks noGrp="1"/>
          </p:cNvSpPr>
          <p:nvPr>
            <p:ph idx="1"/>
          </p:nvPr>
        </p:nvSpPr>
        <p:spPr/>
        <p:txBody>
          <a:bodyPr/>
          <a:lstStyle/>
          <a:p>
            <a:r>
              <a:rPr lang="en-US" altLang="en-US" smtClean="0">
                <a:ea typeface="ＭＳ Ｐゴシック" panose="020B0600070205080204" pitchFamily="34" charset="-128"/>
              </a:rPr>
              <a:t>Only single app thread creating GPU work</a:t>
            </a:r>
          </a:p>
          <a:p>
            <a:pPr lvl="1"/>
            <a:r>
              <a:rPr lang="en-US" altLang="en-US" smtClean="0">
                <a:ea typeface="ＭＳ Ｐゴシック" panose="020B0600070205080204" pitchFamily="34" charset="-128"/>
              </a:rPr>
              <a:t>Can become bottleneck for complex scenes</a:t>
            </a:r>
          </a:p>
          <a:p>
            <a:pPr lvl="1"/>
            <a:r>
              <a:rPr lang="en-US" altLang="en-US" smtClean="0">
                <a:ea typeface="ＭＳ Ｐゴシック" panose="020B0600070205080204" pitchFamily="34" charset="-128"/>
              </a:rPr>
              <a:t>Try to do as little on this thread as possible</a:t>
            </a:r>
          </a:p>
          <a:p>
            <a:pPr lvl="1"/>
            <a:r>
              <a:rPr lang="en-US" altLang="en-US" smtClean="0">
                <a:ea typeface="ＭＳ Ｐゴシック" panose="020B0600070205080204" pitchFamily="34" charset="-128"/>
              </a:rPr>
              <a:t>Multi-threaded driver helps a bit</a:t>
            </a:r>
          </a:p>
          <a:p>
            <a:pPr lvl="1"/>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New APIs: multi-threaded work creation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ea typeface="ＭＳ Ｐゴシック" panose="020B0600070205080204" pitchFamily="34" charset="-128"/>
              </a:rPr>
              <a:t>Old APIs: Driver Does it For You</a:t>
            </a:r>
          </a:p>
        </p:txBody>
      </p:sp>
      <p:sp>
        <p:nvSpPr>
          <p:cNvPr id="54275" name="Content Placeholder 2"/>
          <p:cNvSpPr>
            <a:spLocks noGrp="1"/>
          </p:cNvSpPr>
          <p:nvPr>
            <p:ph idx="1"/>
          </p:nvPr>
        </p:nvSpPr>
        <p:spPr/>
        <p:txBody>
          <a:bodyPr/>
          <a:lstStyle/>
          <a:p>
            <a:r>
              <a:rPr lang="en-US" altLang="en-US" smtClean="0">
                <a:ea typeface="ＭＳ Ｐゴシック" panose="020B0600070205080204" pitchFamily="34" charset="-128"/>
              </a:rPr>
              <a:t>Map a buffer that is in use?</a:t>
            </a:r>
          </a:p>
          <a:p>
            <a:pPr lvl="1"/>
            <a:r>
              <a:rPr lang="en-US" altLang="en-US" smtClean="0">
                <a:ea typeface="ＭＳ Ｐゴシック" panose="020B0600070205080204" pitchFamily="34" charset="-128"/>
              </a:rPr>
              <a:t>Driver will wait, or allocate a fresh “version”</a:t>
            </a:r>
          </a:p>
          <a:p>
            <a:r>
              <a:rPr lang="en-US" altLang="en-US" smtClean="0">
                <a:ea typeface="ＭＳ Ｐゴシック" panose="020B0600070205080204" pitchFamily="34" charset="-128"/>
              </a:rPr>
              <a:t>Render to image, then use as texture?</a:t>
            </a:r>
          </a:p>
          <a:p>
            <a:pPr lvl="1"/>
            <a:r>
              <a:rPr lang="en-US" altLang="en-US" smtClean="0">
                <a:ea typeface="ＭＳ Ｐゴシック" panose="020B0600070205080204" pitchFamily="34" charset="-128"/>
              </a:rPr>
              <a:t>Driver notices the change, makes it work</a:t>
            </a:r>
          </a:p>
          <a:p>
            <a:r>
              <a:rPr lang="en-US" altLang="en-US" smtClean="0">
                <a:ea typeface="ＭＳ Ｐゴシック" panose="020B0600070205080204" pitchFamily="34" charset="-128"/>
              </a:rPr>
              <a:t>Allocate more texture than fit in GPU mem?</a:t>
            </a:r>
          </a:p>
          <a:p>
            <a:pPr lvl="1"/>
            <a:r>
              <a:rPr lang="en-US" altLang="en-US" smtClean="0">
                <a:ea typeface="ＭＳ Ｐゴシック" panose="020B0600070205080204" pitchFamily="34" charset="-128"/>
              </a:rPr>
              <a:t>Driver will page stuff in/out to make room</a:t>
            </a:r>
          </a:p>
          <a:p>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lstStyle/>
          <a:p>
            <a:r>
              <a:rPr lang="en-US" altLang="en-US" smtClean="0">
                <a:ea typeface="ＭＳ Ｐゴシック" panose="020B0600070205080204" pitchFamily="34" charset="-128"/>
              </a:rPr>
              <a:t>New APIs: You Do It Yourself</a:t>
            </a:r>
          </a:p>
        </p:txBody>
      </p:sp>
      <p:sp>
        <p:nvSpPr>
          <p:cNvPr id="55299" name="Content Placeholder 4"/>
          <p:cNvSpPr>
            <a:spLocks noGrp="1"/>
          </p:cNvSpPr>
          <p:nvPr>
            <p:ph idx="1"/>
          </p:nvPr>
        </p:nvSpPr>
        <p:spPr/>
        <p:txBody>
          <a:bodyPr/>
          <a:lstStyle/>
          <a:p>
            <a:r>
              <a:rPr lang="en-US" altLang="en-US" smtClean="0">
                <a:ea typeface="ＭＳ Ｐゴシック" panose="020B0600070205080204" pitchFamily="34" charset="-128"/>
              </a:rPr>
              <a:t>Explicitly synchronize CPU/GPU</a:t>
            </a:r>
          </a:p>
          <a:p>
            <a:r>
              <a:rPr lang="en-US" altLang="en-US" smtClean="0">
                <a:ea typeface="ＭＳ Ｐゴシック" panose="020B0600070205080204" pitchFamily="34" charset="-128"/>
              </a:rPr>
              <a:t>Explicitly manage object lifetimes</a:t>
            </a:r>
          </a:p>
          <a:p>
            <a:r>
              <a:rPr lang="en-US" altLang="en-US" smtClean="0">
                <a:ea typeface="ＭＳ Ｐゴシック" panose="020B0600070205080204" pitchFamily="34" charset="-128"/>
              </a:rPr>
              <a:t>Explicitly manage residency (D3D12)</a:t>
            </a:r>
          </a:p>
          <a:p>
            <a:r>
              <a:rPr lang="en-US" altLang="en-US" smtClean="0">
                <a:ea typeface="ＭＳ Ｐゴシック" panose="020B0600070205080204" pitchFamily="34" charset="-128"/>
              </a:rPr>
              <a:t>Explicitly signal resource transitions</a:t>
            </a:r>
          </a:p>
          <a:p>
            <a:pPr lvl="1"/>
            <a:r>
              <a:rPr lang="en-US" altLang="en-US" smtClean="0">
                <a:ea typeface="ＭＳ Ｐゴシック" panose="020B0600070205080204" pitchFamily="34" charset="-128"/>
              </a:rPr>
              <a:t>Done drawing to target, about to use as texture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ea typeface="ＭＳ Ｐゴシック" panose="020B0600070205080204" pitchFamily="34" charset="-128"/>
              </a:rPr>
              <a:t>Explicitly Synchronize CPU/GPU</a:t>
            </a:r>
          </a:p>
        </p:txBody>
      </p:sp>
      <p:sp>
        <p:nvSpPr>
          <p:cNvPr id="56323" name="Content Placeholder 2"/>
          <p:cNvSpPr>
            <a:spLocks noGrp="1"/>
          </p:cNvSpPr>
          <p:nvPr>
            <p:ph idx="1"/>
          </p:nvPr>
        </p:nvSpPr>
        <p:spPr/>
        <p:txBody>
          <a:bodyPr/>
          <a:lstStyle/>
          <a:p>
            <a:r>
              <a:rPr lang="en-US" altLang="en-US" smtClean="0">
                <a:ea typeface="ＭＳ Ｐゴシック" panose="020B0600070205080204" pitchFamily="34" charset="-128"/>
              </a:rPr>
              <a:t>No automatic “versioning” of resources</a:t>
            </a:r>
          </a:p>
          <a:p>
            <a:pPr lvl="1"/>
            <a:r>
              <a:rPr lang="en-US" altLang="en-US" smtClean="0">
                <a:ea typeface="ＭＳ Ｐゴシック" panose="020B0600070205080204" pitchFamily="34" charset="-128"/>
              </a:rPr>
              <a:t>No “map discard” or equivalent</a:t>
            </a:r>
          </a:p>
          <a:p>
            <a:r>
              <a:rPr lang="en-US" altLang="en-US" smtClean="0">
                <a:ea typeface="ＭＳ Ｐゴシック" panose="020B0600070205080204" pitchFamily="34" charset="-128"/>
              </a:rPr>
              <a:t>Don’t write to something GPU might be reading</a:t>
            </a:r>
          </a:p>
          <a:p>
            <a:r>
              <a:rPr lang="en-US" altLang="en-US" smtClean="0">
                <a:ea typeface="ＭＳ Ｐゴシック" panose="020B0600070205080204" pitchFamily="34" charset="-128"/>
              </a:rPr>
              <a:t>Use explicit events to synchronize</a:t>
            </a:r>
          </a:p>
        </p:txBody>
      </p:sp>
      <p:graphicFrame>
        <p:nvGraphicFramePr>
          <p:cNvPr id="2" name="Table 1"/>
          <p:cNvGraphicFramePr>
            <a:graphicFrameLocks noGrp="1"/>
          </p:cNvGraphicFramePr>
          <p:nvPr/>
        </p:nvGraphicFramePr>
        <p:xfrm>
          <a:off x="2105025" y="4137025"/>
          <a:ext cx="5448300" cy="457200"/>
        </p:xfrm>
        <a:graphic>
          <a:graphicData uri="http://schemas.openxmlformats.org/drawingml/2006/table">
            <a:tbl>
              <a:tblPr>
                <a:tableStyleId>{2D5ABB26-0587-4C30-8999-92F81FD0307C}</a:tableStyleId>
              </a:tblPr>
              <a:tblGrid>
                <a:gridCol w="2828925"/>
                <a:gridCol w="2619375"/>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onsolas" panose="020B0609020204030204" pitchFamily="49" charset="0"/>
                          <a:cs typeface="Consolas" panose="020B0609020204030204" pitchFamily="49" charset="0"/>
                        </a:rPr>
                        <a:t>ID3D12Fence</a:t>
                      </a: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solidFill>
                            <a:schemeClr val="bg1"/>
                          </a:solidFill>
                          <a:latin typeface="Consolas" panose="020B0609020204030204" pitchFamily="49" charset="0"/>
                          <a:cs typeface="Consolas" panose="020B0609020204030204" pitchFamily="49" charset="0"/>
                        </a:rPr>
                        <a:t>VkEvent</a:t>
                      </a:r>
                      <a:endParaRPr lang="en-US" sz="2400" dirty="0" smtClean="0">
                        <a:solidFill>
                          <a:schemeClr val="bg1"/>
                        </a:solidFill>
                        <a:latin typeface="Consolas" panose="020B0609020204030204" pitchFamily="49" charset="0"/>
                        <a:cs typeface="Consolas" panose="020B0609020204030204" pitchFamily="49" charset="0"/>
                      </a:endParaRPr>
                    </a:p>
                  </a:txBody>
                  <a:tcPr>
                    <a:lnL>
                      <a:noFill/>
                    </a:lnL>
                    <a:lnR>
                      <a:noFill/>
                    </a:lnR>
                    <a:lnT>
                      <a:noFill/>
                    </a:lnT>
                    <a:lnB>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ea typeface="ＭＳ Ｐゴシック" panose="020B0600070205080204" pitchFamily="34" charset="-128"/>
              </a:rPr>
              <a:t>Explicitly Manage Object Lifetimes </a:t>
            </a:r>
          </a:p>
        </p:txBody>
      </p:sp>
      <p:sp>
        <p:nvSpPr>
          <p:cNvPr id="57347" name="Content Placeholder 2"/>
          <p:cNvSpPr>
            <a:spLocks noGrp="1"/>
          </p:cNvSpPr>
          <p:nvPr>
            <p:ph idx="1"/>
          </p:nvPr>
        </p:nvSpPr>
        <p:spPr/>
        <p:txBody>
          <a:bodyPr/>
          <a:lstStyle/>
          <a:p>
            <a:r>
              <a:rPr lang="en-US" altLang="en-US" smtClean="0">
                <a:ea typeface="ＭＳ Ｐゴシック" panose="020B0600070205080204" pitchFamily="34" charset="-128"/>
              </a:rPr>
              <a:t>Don’t delete something GPU is using</a:t>
            </a:r>
          </a:p>
          <a:p>
            <a:pPr lvl="1"/>
            <a:r>
              <a:rPr lang="en-US" altLang="en-US" smtClean="0">
                <a:ea typeface="ＭＳ Ｐゴシック" panose="020B0600070205080204" pitchFamily="34" charset="-128"/>
              </a:rPr>
              <a:t>Same basic problem as not writing to it</a:t>
            </a:r>
          </a:p>
          <a:p>
            <a:pPr lvl="1"/>
            <a:r>
              <a:rPr lang="en-US" altLang="en-US" smtClean="0">
                <a:ea typeface="ＭＳ Ｐゴシック" panose="020B0600070205080204" pitchFamily="34" charset="-128"/>
              </a:rPr>
              <a:t>Use explicit events to synchronize</a:t>
            </a:r>
          </a:p>
          <a:p>
            <a:pPr lvl="2"/>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Sounds like a lot of busy-work, right?</a:t>
            </a:r>
          </a:p>
          <a:p>
            <a:pPr lvl="1"/>
            <a:r>
              <a:rPr lang="en-US" altLang="en-US" smtClean="0">
                <a:ea typeface="ＭＳ Ｐゴシック" panose="020B0600070205080204" pitchFamily="34" charset="-128"/>
              </a:rPr>
              <a:t>Not actually that bad in practice</a:t>
            </a:r>
          </a:p>
          <a:p>
            <a:pPr lvl="1"/>
            <a:r>
              <a:rPr lang="en-US" altLang="en-US" smtClean="0">
                <a:ea typeface="ＭＳ Ｐゴシック" panose="020B0600070205080204" pitchFamily="34" charset="-128"/>
              </a:rPr>
              <a:t>Other speakers will share strategies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ea typeface="ＭＳ Ｐゴシック" panose="020B0600070205080204" pitchFamily="34" charset="-128"/>
              </a:rPr>
              <a:t>Explicitly Signal Resource Transitions</a:t>
            </a:r>
          </a:p>
        </p:txBody>
      </p:sp>
      <p:sp>
        <p:nvSpPr>
          <p:cNvPr id="58371" name="Content Placeholder 2"/>
          <p:cNvSpPr>
            <a:spLocks noGrp="1"/>
          </p:cNvSpPr>
          <p:nvPr>
            <p:ph idx="1"/>
          </p:nvPr>
        </p:nvSpPr>
        <p:spPr/>
        <p:txBody>
          <a:bodyPr/>
          <a:lstStyle/>
          <a:p>
            <a:r>
              <a:rPr lang="en-US" altLang="en-US" smtClean="0">
                <a:ea typeface="ＭＳ Ｐゴシック" panose="020B0600070205080204" pitchFamily="34" charset="-128"/>
              </a:rPr>
              <a:t>Done rendering image, use as texture</a:t>
            </a:r>
          </a:p>
          <a:p>
            <a:r>
              <a:rPr lang="en-US" altLang="en-US" smtClean="0">
                <a:ea typeface="ＭＳ Ｐゴシック" panose="020B0600070205080204" pitchFamily="34" charset="-128"/>
              </a:rPr>
              <a:t>Driver may need to do “stuff”</a:t>
            </a:r>
          </a:p>
          <a:p>
            <a:pPr lvl="1"/>
            <a:r>
              <a:rPr lang="en-US" altLang="en-US" smtClean="0">
                <a:ea typeface="ＭＳ Ｐゴシック" panose="020B0600070205080204" pitchFamily="34" charset="-128"/>
              </a:rPr>
              <a:t>Insert execution barriers</a:t>
            </a:r>
          </a:p>
          <a:p>
            <a:pPr lvl="1"/>
            <a:r>
              <a:rPr lang="en-US" altLang="en-US" smtClean="0">
                <a:ea typeface="ＭＳ Ｐゴシック" panose="020B0600070205080204" pitchFamily="34" charset="-128"/>
              </a:rPr>
              <a:t>Flush caches</a:t>
            </a:r>
          </a:p>
          <a:p>
            <a:pPr lvl="1"/>
            <a:r>
              <a:rPr lang="en-US" altLang="en-US" smtClean="0">
                <a:ea typeface="ＭＳ Ｐゴシック" panose="020B0600070205080204" pitchFamily="34" charset="-128"/>
              </a:rPr>
              <a:t>Decompress data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ea typeface="ＭＳ Ｐゴシック" panose="020B0600070205080204" pitchFamily="34" charset="-128"/>
              </a:rPr>
              <a:t>Resource Transitions</a:t>
            </a:r>
          </a:p>
        </p:txBody>
      </p:sp>
      <p:sp>
        <p:nvSpPr>
          <p:cNvPr id="59395" name="Content Placeholder 2"/>
          <p:cNvSpPr>
            <a:spLocks noGrp="1"/>
          </p:cNvSpPr>
          <p:nvPr>
            <p:ph idx="1"/>
          </p:nvPr>
        </p:nvSpPr>
        <p:spPr/>
        <p:txBody>
          <a:bodyPr/>
          <a:lstStyle/>
          <a:p>
            <a:r>
              <a:rPr lang="en-US" altLang="en-US" smtClean="0">
                <a:ea typeface="ＭＳ Ｐゴシック" panose="020B0600070205080204" pitchFamily="34" charset="-128"/>
              </a:rPr>
              <a:t>Conceptually every resource is in one “state”</a:t>
            </a:r>
          </a:p>
          <a:p>
            <a:pPr lvl="1"/>
            <a:r>
              <a:rPr lang="en-US" altLang="en-US" smtClean="0">
                <a:ea typeface="ＭＳ Ｐゴシック" panose="020B0600070205080204" pitchFamily="34" charset="-128"/>
              </a:rPr>
              <a:t>Texture, color target, depth target, …</a:t>
            </a:r>
          </a:p>
          <a:p>
            <a:r>
              <a:rPr lang="en-US" altLang="en-US" smtClean="0">
                <a:ea typeface="ＭＳ Ｐゴシック" panose="020B0600070205080204" pitchFamily="34" charset="-128"/>
              </a:rPr>
              <a:t>Switching state is an explicit command</a:t>
            </a:r>
          </a:p>
          <a:p>
            <a:pPr lvl="1"/>
            <a:r>
              <a:rPr lang="en-US" altLang="en-US" smtClean="0">
                <a:ea typeface="ＭＳ Ｐゴシック" panose="020B0600070205080204" pitchFamily="34" charset="-128"/>
              </a:rPr>
              <a:t>Well-defined time for driver to insert “stuff”</a:t>
            </a:r>
          </a:p>
          <a:p>
            <a:pPr lvl="1"/>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Use resource when in wrong state: error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a:xfrm>
            <a:off x="722313" y="3305175"/>
            <a:ext cx="7772400" cy="1022350"/>
          </a:xfrm>
        </p:spPr>
        <p:txBody>
          <a:bodyPr/>
          <a:lstStyle/>
          <a:p>
            <a:r>
              <a:rPr lang="en-US" altLang="en-US" smtClean="0">
                <a:ea typeface="ＭＳ Ｐゴシック" panose="020B0600070205080204" pitchFamily="34" charset="-128"/>
              </a:rPr>
              <a:t>Summary</a:t>
            </a:r>
          </a:p>
        </p:txBody>
      </p:sp>
      <p:sp>
        <p:nvSpPr>
          <p:cNvPr id="60419" name="Text Placeholder 4"/>
          <p:cNvSpPr>
            <a:spLocks noGrp="1"/>
          </p:cNvSpPr>
          <p:nvPr>
            <p:ph type="body" idx="1"/>
          </p:nvPr>
        </p:nvSpPr>
        <p:spPr>
          <a:xfrm>
            <a:off x="722313" y="2179638"/>
            <a:ext cx="7772400" cy="1125537"/>
          </a:xfrm>
        </p:spPr>
        <p:txBody>
          <a:bodyPr/>
          <a:lstStyle/>
          <a:p>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r>
              <a:rPr lang="en-US" altLang="en-US" smtClean="0">
                <a:ea typeface="ＭＳ Ｐゴシック" panose="020B0600070205080204" pitchFamily="34" charset="-128"/>
              </a:rPr>
              <a:t>It is all about trade-offs</a:t>
            </a:r>
          </a:p>
        </p:txBody>
      </p:sp>
      <p:sp>
        <p:nvSpPr>
          <p:cNvPr id="61443" name="Content Placeholder 4"/>
          <p:cNvSpPr>
            <a:spLocks noGrp="1"/>
          </p:cNvSpPr>
          <p:nvPr>
            <p:ph idx="1"/>
          </p:nvPr>
        </p:nvSpPr>
        <p:spPr/>
        <p:txBody>
          <a:bodyPr/>
          <a:lstStyle/>
          <a:p>
            <a:r>
              <a:rPr lang="en-US" altLang="en-US" smtClean="0">
                <a:ea typeface="ＭＳ Ｐゴシック" panose="020B0600070205080204" pitchFamily="34" charset="-128"/>
              </a:rPr>
              <a:t>You get more control, predictability</a:t>
            </a:r>
          </a:p>
          <a:p>
            <a:pPr lvl="1"/>
            <a:r>
              <a:rPr lang="en-US" altLang="en-US" smtClean="0">
                <a:ea typeface="ＭＳ Ｐゴシック" panose="020B0600070205080204" pitchFamily="34" charset="-128"/>
              </a:rPr>
              <a:t>More like programming for a console</a:t>
            </a:r>
          </a:p>
          <a:p>
            <a:pPr lvl="1"/>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In return, you get more responsibility</a:t>
            </a:r>
          </a:p>
          <a:p>
            <a:pPr lvl="1"/>
            <a:r>
              <a:rPr lang="en-US" altLang="en-US" smtClean="0">
                <a:ea typeface="ＭＳ Ｐゴシック" panose="020B0600070205080204" pitchFamily="34" charset="-128"/>
              </a:rPr>
              <a:t>App must do what driver used to</a:t>
            </a:r>
          </a:p>
          <a:p>
            <a:pPr lvl="1"/>
            <a:r>
              <a:rPr lang="en-US" altLang="en-US" smtClean="0">
                <a:ea typeface="ＭＳ Ｐゴシック" panose="020B0600070205080204" pitchFamily="34" charset="-128"/>
              </a:rPr>
              <a:t>More like programming for a console…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ea typeface="ＭＳ Ｐゴシック" panose="020B0600070205080204" pitchFamily="34" charset="-128"/>
              </a:rPr>
              <a:t>Are the trade-offs worth it?</a:t>
            </a:r>
          </a:p>
        </p:txBody>
      </p:sp>
      <p:sp>
        <p:nvSpPr>
          <p:cNvPr id="62467" name="Content Placeholder 2"/>
          <p:cNvSpPr>
            <a:spLocks noGrp="1"/>
          </p:cNvSpPr>
          <p:nvPr>
            <p:ph idx="1"/>
          </p:nvPr>
        </p:nvSpPr>
        <p:spPr/>
        <p:txBody>
          <a:bodyPr/>
          <a:lstStyle/>
          <a:p>
            <a:r>
              <a:rPr lang="en-US" altLang="en-US" smtClean="0">
                <a:ea typeface="ＭＳ Ｐゴシック" panose="020B0600070205080204" pitchFamily="34" charset="-128"/>
              </a:rPr>
              <a:t>You’ll need to decide for yourself</a:t>
            </a:r>
          </a:p>
          <a:p>
            <a:pPr lvl="1"/>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Other speakers will share their experience</a:t>
            </a:r>
          </a:p>
          <a:p>
            <a:pPr lvl="1"/>
            <a:r>
              <a:rPr lang="en-US" altLang="en-US" smtClean="0">
                <a:ea typeface="ＭＳ Ｐゴシック" panose="020B0600070205080204" pitchFamily="34" charset="-128"/>
              </a:rPr>
              <a:t>Benefits they’ve seen from these APIs</a:t>
            </a:r>
          </a:p>
          <a:p>
            <a:pPr lvl="1"/>
            <a:r>
              <a:rPr lang="en-US" altLang="en-US" smtClean="0">
                <a:ea typeface="ＭＳ Ｐゴシック" panose="020B0600070205080204" pitchFamily="34" charset="-128"/>
              </a:rPr>
              <a:t>Strategies to make working with them easier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ea typeface="ＭＳ Ｐゴシック" panose="020B0600070205080204" pitchFamily="34" charset="-128"/>
              </a:rPr>
              <a:t>Driver Overhead, Predictability</a:t>
            </a:r>
          </a:p>
        </p:txBody>
      </p:sp>
      <p:sp>
        <p:nvSpPr>
          <p:cNvPr id="7171" name="Content Placeholder 2"/>
          <p:cNvSpPr>
            <a:spLocks noGrp="1"/>
          </p:cNvSpPr>
          <p:nvPr>
            <p:ph idx="1"/>
          </p:nvPr>
        </p:nvSpPr>
        <p:spPr/>
        <p:txBody>
          <a:bodyPr/>
          <a:lstStyle/>
          <a:p>
            <a:r>
              <a:rPr lang="en-US" altLang="en-US" smtClean="0">
                <a:ea typeface="ＭＳ Ｐゴシック" panose="020B0600070205080204" pitchFamily="34" charset="-128"/>
              </a:rPr>
              <a:t>App submits a draw call, maps a buffer, etc.</a:t>
            </a:r>
          </a:p>
          <a:p>
            <a:r>
              <a:rPr lang="en-US" altLang="en-US" smtClean="0">
                <a:ea typeface="ＭＳ Ｐゴシック" panose="020B0600070205080204" pitchFamily="34" charset="-128"/>
              </a:rPr>
              <a:t>Driver might</a:t>
            </a:r>
          </a:p>
          <a:p>
            <a:pPr lvl="1"/>
            <a:r>
              <a:rPr lang="en-US" altLang="en-US" smtClean="0">
                <a:ea typeface="ＭＳ Ｐゴシック" panose="020B0600070205080204" pitchFamily="34" charset="-128"/>
              </a:rPr>
              <a:t>Compile shaders</a:t>
            </a:r>
          </a:p>
          <a:p>
            <a:pPr lvl="1"/>
            <a:r>
              <a:rPr lang="en-US" altLang="en-US" smtClean="0">
                <a:ea typeface="ＭＳ Ｐゴシック" panose="020B0600070205080204" pitchFamily="34" charset="-128"/>
              </a:rPr>
              <a:t>Insert fences into GPU schedule</a:t>
            </a:r>
          </a:p>
          <a:p>
            <a:pPr lvl="1"/>
            <a:r>
              <a:rPr lang="en-US" altLang="en-US" smtClean="0">
                <a:ea typeface="ＭＳ Ｐゴシック" panose="020B0600070205080204" pitchFamily="34" charset="-128"/>
              </a:rPr>
              <a:t>Flush caches</a:t>
            </a:r>
          </a:p>
          <a:p>
            <a:pPr lvl="1"/>
            <a:r>
              <a:rPr lang="en-US" altLang="en-US" smtClean="0">
                <a:ea typeface="ＭＳ Ｐゴシック" panose="020B0600070205080204" pitchFamily="34" charset="-128"/>
              </a:rPr>
              <a:t>Allocate memory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ea typeface="ＭＳ Ｐゴシック" panose="020B0600070205080204" pitchFamily="34" charset="-128"/>
              </a:rPr>
              <a:t>Explicit, Console-Like Control</a:t>
            </a:r>
          </a:p>
        </p:txBody>
      </p:sp>
      <p:sp>
        <p:nvSpPr>
          <p:cNvPr id="8195" name="Content Placeholder 2"/>
          <p:cNvSpPr>
            <a:spLocks noGrp="1"/>
          </p:cNvSpPr>
          <p:nvPr>
            <p:ph idx="1"/>
          </p:nvPr>
        </p:nvSpPr>
        <p:spPr/>
        <p:txBody>
          <a:bodyPr/>
          <a:lstStyle/>
          <a:p>
            <a:r>
              <a:rPr lang="en-US" altLang="en-US" smtClean="0">
                <a:ea typeface="ＭＳ Ｐゴシック" panose="020B0600070205080204" pitchFamily="34" charset="-128"/>
              </a:rPr>
              <a:t>Explicit synchronization</a:t>
            </a:r>
          </a:p>
          <a:p>
            <a:pPr lvl="1"/>
            <a:r>
              <a:rPr lang="en-US" altLang="en-US" smtClean="0">
                <a:ea typeface="ＭＳ Ｐゴシック" panose="020B0600070205080204" pitchFamily="34" charset="-128"/>
              </a:rPr>
              <a:t>CPU/GPU sharing, RMW hazards, etc.</a:t>
            </a:r>
          </a:p>
          <a:p>
            <a:pPr lvl="1"/>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Explicit memory management</a:t>
            </a:r>
          </a:p>
          <a:p>
            <a:pPr lvl="1"/>
            <a:r>
              <a:rPr lang="en-US" altLang="en-US" smtClean="0">
                <a:ea typeface="ＭＳ Ｐゴシック" panose="020B0600070205080204" pitchFamily="34" charset="-128"/>
              </a:rPr>
              <a:t>Allocate large memory region at load time</a:t>
            </a:r>
          </a:p>
          <a:p>
            <a:pPr lvl="1"/>
            <a:r>
              <a:rPr lang="en-US" altLang="en-US" smtClean="0">
                <a:ea typeface="ＭＳ Ｐゴシック" panose="020B0600070205080204" pitchFamily="34" charset="-128"/>
              </a:rPr>
              <a:t>Handle sub-allocation in application code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ea typeface="ＭＳ Ｐゴシック" panose="020B0600070205080204" pitchFamily="34" charset="-128"/>
              </a:rPr>
              <a:t>This Talk</a:t>
            </a:r>
          </a:p>
        </p:txBody>
      </p:sp>
      <p:sp>
        <p:nvSpPr>
          <p:cNvPr id="9219" name="Content Placeholder 2"/>
          <p:cNvSpPr>
            <a:spLocks noGrp="1"/>
          </p:cNvSpPr>
          <p:nvPr>
            <p:ph idx="1"/>
          </p:nvPr>
        </p:nvSpPr>
        <p:spPr/>
        <p:txBody>
          <a:bodyPr/>
          <a:lstStyle/>
          <a:p>
            <a:r>
              <a:rPr lang="en-US" altLang="en-US" smtClean="0">
                <a:ea typeface="ＭＳ Ｐゴシック" panose="020B0600070205080204" pitchFamily="34" charset="-128"/>
              </a:rPr>
              <a:t>Bootstrap your mental model</a:t>
            </a:r>
          </a:p>
          <a:p>
            <a:pPr lvl="1"/>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Introduce concepts shared across APIs</a:t>
            </a:r>
          </a:p>
          <a:p>
            <a:pPr lvl="1"/>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Point out major differences</a:t>
            </a:r>
          </a:p>
          <a:p>
            <a:pPr lvl="1"/>
            <a:r>
              <a:rPr lang="en-US" altLang="en-US" smtClean="0">
                <a:ea typeface="ＭＳ Ｐゴシック" panose="020B0600070205080204" pitchFamily="34" charset="-128"/>
              </a:rPr>
              <a:t>Try to hand-wave the small ones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ea typeface="ＭＳ Ｐゴシック" panose="020B0600070205080204" pitchFamily="34" charset="-128"/>
              </a:rPr>
              <a:t>Big Topics</a:t>
            </a:r>
          </a:p>
        </p:txBody>
      </p:sp>
      <p:sp>
        <p:nvSpPr>
          <p:cNvPr id="10243" name="Content Placeholder 2"/>
          <p:cNvSpPr>
            <a:spLocks noGrp="1"/>
          </p:cNvSpPr>
          <p:nvPr>
            <p:ph idx="1"/>
          </p:nvPr>
        </p:nvSpPr>
        <p:spPr/>
        <p:txBody>
          <a:bodyPr/>
          <a:lstStyle/>
          <a:p>
            <a:r>
              <a:rPr lang="en-US" altLang="en-US" smtClean="0">
                <a:ea typeface="ＭＳ Ｐゴシック" panose="020B0600070205080204" pitchFamily="34" charset="-128"/>
              </a:rPr>
              <a:t>Command buffers</a:t>
            </a:r>
          </a:p>
          <a:p>
            <a:r>
              <a:rPr lang="en-US" altLang="en-US" smtClean="0">
                <a:ea typeface="ＭＳ Ｐゴシック" panose="020B0600070205080204" pitchFamily="34" charset="-128"/>
              </a:rPr>
              <a:t>Pipeline state objects</a:t>
            </a:r>
          </a:p>
          <a:p>
            <a:pPr lvl="1"/>
            <a:r>
              <a:rPr lang="en-US" altLang="en-US" smtClean="0">
                <a:ea typeface="ＭＳ Ｐゴシック" panose="020B0600070205080204" pitchFamily="34" charset="-128"/>
              </a:rPr>
              <a:t>Tiling</a:t>
            </a:r>
          </a:p>
          <a:p>
            <a:r>
              <a:rPr lang="en-US" altLang="en-US" smtClean="0">
                <a:ea typeface="ＭＳ Ｐゴシック" panose="020B0600070205080204" pitchFamily="34" charset="-128"/>
              </a:rPr>
              <a:t>Resources / Binding</a:t>
            </a:r>
          </a:p>
          <a:p>
            <a:r>
              <a:rPr lang="en-US" altLang="en-US" smtClean="0">
                <a:ea typeface="ＭＳ Ｐゴシック" panose="020B0600070205080204" pitchFamily="34" charset="-128"/>
              </a:rPr>
              <a:t>Hazards / Lifetime</a:t>
            </a:r>
          </a:p>
        </p:txBody>
      </p:sp>
      <p:sp>
        <p:nvSpPr>
          <p:cNvPr id="13" name="TextBox 2"/>
          <p:cNvSpPr txBox="1">
            <a:spLocks noChangeArrowheads="1"/>
          </p:cNvSpPr>
          <p:nvPr/>
        </p:nvSpPr>
        <p:spPr bwMode="auto">
          <a:xfrm>
            <a:off x="7086600" y="4141788"/>
            <a:ext cx="5873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Metal</a:t>
            </a:r>
          </a:p>
        </p:txBody>
      </p:sp>
      <p:sp>
        <p:nvSpPr>
          <p:cNvPr id="14" name="TextBox 13"/>
          <p:cNvSpPr txBox="1">
            <a:spLocks noChangeArrowheads="1"/>
          </p:cNvSpPr>
          <p:nvPr/>
        </p:nvSpPr>
        <p:spPr bwMode="auto">
          <a:xfrm>
            <a:off x="7743825" y="4141788"/>
            <a:ext cx="6492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Vulkan</a:t>
            </a:r>
          </a:p>
        </p:txBody>
      </p:sp>
      <p:sp>
        <p:nvSpPr>
          <p:cNvPr id="19" name="TextBox 12"/>
          <p:cNvSpPr txBox="1">
            <a:spLocks noChangeArrowheads="1"/>
          </p:cNvSpPr>
          <p:nvPr/>
        </p:nvSpPr>
        <p:spPr bwMode="auto">
          <a:xfrm>
            <a:off x="6369050" y="4141788"/>
            <a:ext cx="6619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bg1"/>
                </a:solidFill>
                <a:latin typeface="Arial" charset="0"/>
                <a:ea typeface="ＭＳ Ｐゴシック" pitchFamily="8" charset="-128"/>
              </a:defRPr>
            </a:lvl1pPr>
            <a:lvl2pPr>
              <a:defRPr sz="2800">
                <a:solidFill>
                  <a:schemeClr val="bg1"/>
                </a:solidFill>
                <a:latin typeface="Arial" charset="0"/>
                <a:ea typeface="ＭＳ Ｐゴシック" pitchFamily="8" charset="-128"/>
              </a:defRPr>
            </a:lvl2pPr>
            <a:lvl3pPr>
              <a:defRPr sz="2400">
                <a:solidFill>
                  <a:schemeClr val="bg1"/>
                </a:solidFill>
                <a:latin typeface="Arial" charset="0"/>
                <a:ea typeface="ＭＳ Ｐゴシック" pitchFamily="8" charset="-128"/>
              </a:defRPr>
            </a:lvl3pPr>
            <a:lvl4pPr>
              <a:defRPr sz="2000">
                <a:solidFill>
                  <a:schemeClr val="bg1"/>
                </a:solidFill>
                <a:latin typeface="Arial" charset="0"/>
                <a:ea typeface="ＭＳ Ｐゴシック" pitchFamily="8" charset="-128"/>
              </a:defRPr>
            </a:lvl4pPr>
            <a:lvl5pPr>
              <a:defRPr sz="2000">
                <a:solidFill>
                  <a:schemeClr val="bg1"/>
                </a:solidFill>
                <a:latin typeface="Arial" charset="0"/>
                <a:ea typeface="ＭＳ Ｐゴシック" pitchFamily="8" charset="-128"/>
              </a:defRPr>
            </a:lvl5pPr>
            <a:lvl6pPr eaLnBrk="0" fontAlgn="base" hangingPunct="0">
              <a:spcAft>
                <a:spcPct val="0"/>
              </a:spcAft>
              <a:buFont typeface="Arial" charset="0"/>
              <a:buChar char="»"/>
              <a:defRPr sz="2000">
                <a:solidFill>
                  <a:schemeClr val="bg1"/>
                </a:solidFill>
                <a:latin typeface="Arial" charset="0"/>
                <a:ea typeface="ＭＳ Ｐゴシック" pitchFamily="8" charset="-128"/>
              </a:defRPr>
            </a:lvl6pPr>
            <a:lvl7pPr eaLnBrk="0" fontAlgn="base" hangingPunct="0">
              <a:spcAft>
                <a:spcPct val="0"/>
              </a:spcAft>
              <a:buFont typeface="Arial" charset="0"/>
              <a:buChar char="»"/>
              <a:defRPr sz="2000">
                <a:solidFill>
                  <a:schemeClr val="bg1"/>
                </a:solidFill>
                <a:latin typeface="Arial" charset="0"/>
                <a:ea typeface="ＭＳ Ｐゴシック" pitchFamily="8" charset="-128"/>
              </a:defRPr>
            </a:lvl7pPr>
            <a:lvl8pPr eaLnBrk="0" fontAlgn="base" hangingPunct="0">
              <a:spcAft>
                <a:spcPct val="0"/>
              </a:spcAft>
              <a:buFont typeface="Arial" charset="0"/>
              <a:buChar char="»"/>
              <a:defRPr sz="2000">
                <a:solidFill>
                  <a:schemeClr val="bg1"/>
                </a:solidFill>
                <a:latin typeface="Arial" charset="0"/>
                <a:ea typeface="ＭＳ Ｐゴシック" pitchFamily="8" charset="-128"/>
              </a:defRPr>
            </a:lvl8pPr>
            <a:lvl9pPr eaLnBrk="0" fontAlgn="base" hangingPunct="0">
              <a:spcAft>
                <a:spcPct val="0"/>
              </a:spcAft>
              <a:buFont typeface="Arial" charset="0"/>
              <a:buChar char="»"/>
              <a:defRPr sz="2000">
                <a:solidFill>
                  <a:schemeClr val="bg1"/>
                </a:solidFill>
                <a:latin typeface="Arial" charset="0"/>
                <a:ea typeface="ＭＳ Ｐゴシック" pitchFamily="8" charset="-128"/>
              </a:defRPr>
            </a:lvl9pPr>
          </a:lstStyle>
          <a:p>
            <a:pPr>
              <a:defRPr/>
            </a:pPr>
            <a:r>
              <a:rPr lang="en-US" altLang="en-US" sz="1400" smtClean="0">
                <a:latin typeface="+mj-lt"/>
              </a:rPr>
              <a:t>D3D12</a:t>
            </a:r>
          </a:p>
        </p:txBody>
      </p:sp>
      <p:sp>
        <p:nvSpPr>
          <p:cNvPr id="20" name="Rounded Rectangle 19"/>
          <p:cNvSpPr/>
          <p:nvPr/>
        </p:nvSpPr>
        <p:spPr>
          <a:xfrm>
            <a:off x="7964488" y="1219200"/>
            <a:ext cx="206375" cy="27987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7262813" y="1219200"/>
            <a:ext cx="206375" cy="169068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le 21"/>
          <p:cNvSpPr/>
          <p:nvPr/>
        </p:nvSpPr>
        <p:spPr>
          <a:xfrm>
            <a:off x="6596063" y="1219200"/>
            <a:ext cx="206375" cy="10588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ounded Rectangle 22"/>
          <p:cNvSpPr/>
          <p:nvPr/>
        </p:nvSpPr>
        <p:spPr>
          <a:xfrm>
            <a:off x="6596063" y="2909888"/>
            <a:ext cx="206375" cy="11080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7312025" y="3706813"/>
            <a:ext cx="107950" cy="107950"/>
          </a:xfrm>
          <a:prstGeom prst="ellips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15">
  <a:themeElements>
    <a:clrScheme name="SIGGRAPH 2015">
      <a:dk1>
        <a:srgbClr val="4C75A5"/>
      </a:dk1>
      <a:lt1>
        <a:srgbClr val="FFFFFF"/>
      </a:lt1>
      <a:dk2>
        <a:srgbClr val="4C75A5"/>
      </a:dk2>
      <a:lt2>
        <a:srgbClr val="FFFFFF"/>
      </a:lt2>
      <a:accent1>
        <a:srgbClr val="A0B3D8"/>
      </a:accent1>
      <a:accent2>
        <a:srgbClr val="CDDB1C"/>
      </a:accent2>
      <a:accent3>
        <a:srgbClr val="950026"/>
      </a:accent3>
      <a:accent4>
        <a:srgbClr val="F6A168"/>
      </a:accent4>
      <a:accent5>
        <a:srgbClr val="E30078"/>
      </a:accent5>
      <a:accent6>
        <a:srgbClr val="380E2C"/>
      </a:accent6>
      <a:hlink>
        <a:srgbClr val="380E2C"/>
      </a:hlink>
      <a:folHlink>
        <a:srgbClr val="A0B3CE"/>
      </a:folHlink>
    </a:clrScheme>
    <a:fontScheme name="Franklin Gothic">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18185</TotalTime>
  <Words>4800</Words>
  <Application>Microsoft Office PowerPoint</Application>
  <PresentationFormat>On-screen Show (16:9)</PresentationFormat>
  <Paragraphs>678</Paragraphs>
  <Slides>59</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ＭＳ Ｐゴシック</vt:lpstr>
      <vt:lpstr>Arial</vt:lpstr>
      <vt:lpstr>Calibri</vt:lpstr>
      <vt:lpstr>Consolas</vt:lpstr>
      <vt:lpstr>Franklin Gothic Book</vt:lpstr>
      <vt:lpstr>Franklin Gothic Demi Cond</vt:lpstr>
      <vt:lpstr>S15</vt:lpstr>
      <vt:lpstr>PowerPoint Presentation</vt:lpstr>
      <vt:lpstr>Next-Generation Graphics APIs: Similarities and Differences  Tim Foley NVIDIA Corporation</vt:lpstr>
      <vt:lpstr>Next-Generation Graphics APIs</vt:lpstr>
      <vt:lpstr>Why new Graphics APIs?</vt:lpstr>
      <vt:lpstr>CPU Bottlenecks</vt:lpstr>
      <vt:lpstr>Driver Overhead, Predictability</vt:lpstr>
      <vt:lpstr>Explicit, Console-Like Control</vt:lpstr>
      <vt:lpstr>This Talk</vt:lpstr>
      <vt:lpstr>Big Topics</vt:lpstr>
      <vt:lpstr>Command Buffers</vt:lpstr>
      <vt:lpstr>Single-Threaded Submission</vt:lpstr>
      <vt:lpstr>Writing to a Command Buffer</vt:lpstr>
      <vt:lpstr>Submitting a Command Buffer</vt:lpstr>
      <vt:lpstr>Submitting a Command Buffer</vt:lpstr>
      <vt:lpstr>Start Writing to a New Buffer</vt:lpstr>
      <vt:lpstr>CPU-GPU Asynchrony</vt:lpstr>
      <vt:lpstr>CPU-GPU Asynchrony</vt:lpstr>
      <vt:lpstr>Command Buffers and Queues</vt:lpstr>
      <vt:lpstr>Recording and Submitting</vt:lpstr>
      <vt:lpstr>Multi-Threaded Submission</vt:lpstr>
      <vt:lpstr>Multi-Threaded Submission</vt:lpstr>
      <vt:lpstr>Multi-Threaded Submission</vt:lpstr>
      <vt:lpstr>Multi-Threaded Submission</vt:lpstr>
      <vt:lpstr>Multi-Threaded Submission</vt:lpstr>
      <vt:lpstr>Multi-Threaded Submission</vt:lpstr>
      <vt:lpstr>“Free Threading”</vt:lpstr>
      <vt:lpstr>Similarities</vt:lpstr>
      <vt:lpstr>Differences</vt:lpstr>
      <vt:lpstr>Pipeline State Objects</vt:lpstr>
      <vt:lpstr>State-Change Granularity</vt:lpstr>
      <vt:lpstr>Pipeline State Object (PSO)</vt:lpstr>
      <vt:lpstr>What goes in a PSO?</vt:lpstr>
      <vt:lpstr>What doesn’t go in a PSO</vt:lpstr>
      <vt:lpstr>Setting Non-PSO State</vt:lpstr>
      <vt:lpstr>Tiled Architectures and “Passes”</vt:lpstr>
      <vt:lpstr>Memory and Resources</vt:lpstr>
      <vt:lpstr>Concepts</vt:lpstr>
      <vt:lpstr>Concepts</vt:lpstr>
      <vt:lpstr>Memory and Resources</vt:lpstr>
      <vt:lpstr>Resource Binding</vt:lpstr>
      <vt:lpstr>PowerPoint Presentation</vt:lpstr>
      <vt:lpstr>Descriptor</vt:lpstr>
      <vt:lpstr>Descriptor Table</vt:lpstr>
      <vt:lpstr>PowerPoint Presentation</vt:lpstr>
      <vt:lpstr>Pipeline Layout</vt:lpstr>
      <vt:lpstr>PowerPoint Presentation</vt:lpstr>
      <vt:lpstr>PowerPoint Presentation</vt:lpstr>
      <vt:lpstr>Descriptor Tables and Layouts</vt:lpstr>
      <vt:lpstr>Data Hazards and Object Lifetimes</vt:lpstr>
      <vt:lpstr>Old APIs: Driver Does it For You</vt:lpstr>
      <vt:lpstr>New APIs: You Do It Yourself</vt:lpstr>
      <vt:lpstr>Explicitly Synchronize CPU/GPU</vt:lpstr>
      <vt:lpstr>Explicitly Manage Object Lifetimes </vt:lpstr>
      <vt:lpstr>Explicitly Signal Resource Transitions</vt:lpstr>
      <vt:lpstr>Resource Transitions</vt:lpstr>
      <vt:lpstr>Summary</vt:lpstr>
      <vt:lpstr>It is all about trade-offs</vt:lpstr>
      <vt:lpstr>Are the trade-offs worth it?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Tim Foley</cp:lastModifiedBy>
  <cp:revision>130</cp:revision>
  <dcterms:created xsi:type="dcterms:W3CDTF">2015-04-06T16:08:20Z</dcterms:created>
  <dcterms:modified xsi:type="dcterms:W3CDTF">2015-08-11T04:42:07Z</dcterms:modified>
</cp:coreProperties>
</file>